
<file path=[Content_Types].xml><?xml version="1.0" encoding="utf-8"?>
<Types xmlns="http://schemas.openxmlformats.org/package/2006/content-types">
  <Override PartName="/ppt/slides/slide18.xml" ContentType="application/vnd.openxmlformats-officedocument.presentationml.slide+xml"/>
  <Override PartName="/ppt/slides/slide9.xml" ContentType="application/vnd.openxmlformats-officedocument.presentationml.slide+xml"/>
  <Override PartName="/ppt/slides/slide14.xml" ContentType="application/vnd.openxmlformats-officedocument.presentationml.slide+xml"/>
  <Override PartName="/ppt/slideLayouts/slideLayout9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s/slide5.xml" ContentType="application/vnd.openxmlformats-officedocument.presentationml.slide+xml"/>
  <Default Extension="rels" ContentType="application/vnd.openxmlformats-package.relationships+xml"/>
  <Override PartName="/ppt/slides/slide10.xml" ContentType="application/vnd.openxmlformats-officedocument.presentationml.slide+xml"/>
  <Override PartName="/ppt/slideLayouts/slideLayout5.xml" ContentType="application/vnd.openxmlformats-officedocument.presentationml.slideLayout+xml"/>
  <Default Extension="jpeg" ContentType="image/jpeg"/>
  <Override PartName="/ppt/slides/slide1.xml" ContentType="application/vnd.openxmlformats-officedocument.presentationml.slide+xml"/>
  <Override PartName="/ppt/slides/slide26.xml" ContentType="application/vnd.openxmlformats-officedocument.presentationml.slide+xml"/>
  <Override PartName="/ppt/slides/slide34.xml" ContentType="application/vnd.openxmlformats-officedocument.presentationml.slide+xml"/>
  <Override PartName="/docProps/app.xml" ContentType="application/vnd.openxmlformats-officedocument.extended-properties+xml"/>
  <Override PartName="/ppt/slideLayouts/slideLayout1.xml" ContentType="application/vnd.openxmlformats-officedocument.presentationml.slideLayout+xml"/>
  <Override PartName="/ppt/slides/slide22.xml" ContentType="application/vnd.openxmlformats-officedocument.presentationml.slide+xml"/>
  <Override PartName="/ppt/slides/slide30.xml" ContentType="application/vnd.openxmlformats-officedocument.presentationml.slide+xml"/>
  <Default Extension="xml" ContentType="application/xml"/>
  <Override PartName="/ppt/slides/slide19.xml" ContentType="application/vnd.openxmlformats-officedocument.presentationml.slide+xml"/>
  <Override PartName="/ppt/tableStyles.xml" ContentType="application/vnd.openxmlformats-officedocument.presentationml.tableStyles+xml"/>
  <Override PartName="/ppt/slides/slide15.xml" ContentType="application/vnd.openxmlformats-officedocument.presentationml.slide+xml"/>
  <Override PartName="/ppt/slides/slide6.xml" ContentType="application/vnd.openxmlformats-officedocument.presentationml.slide+xml"/>
  <Override PartName="/docProps/core.xml" ContentType="application/vnd.openxmlformats-package.core-properties+xml"/>
  <Override PartName="/ppt/slides/slide11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7.xml" ContentType="application/vnd.openxmlformats-officedocument.presentationml.slide+xml"/>
  <Override PartName="/ppt/slides/slide2.xml" ContentType="application/vnd.openxmlformats-officedocument.presentationml.slide+xml"/>
  <Default Extension="png" ContentType="image/png"/>
  <Override PartName="/ppt/slideLayouts/slideLayout2.xml" ContentType="application/vnd.openxmlformats-officedocument.presentationml.slideLayout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16.xml" ContentType="application/vnd.openxmlformats-officedocument.presentationml.slide+xml"/>
  <Override PartName="/ppt/slides/slide7.xml" ContentType="application/vnd.openxmlformats-officedocument.presentationml.slide+xml"/>
  <Override PartName="/ppt/presentation.xml" ContentType="application/vnd.openxmlformats-officedocument.presentationml.presentation.main+xml"/>
  <Override PartName="/ppt/slides/slide12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28.xml" ContentType="application/vnd.openxmlformats-officedocument.presentationml.slide+xml"/>
  <Override PartName="/ppt/slideLayouts/slideLayout3.xml" ContentType="application/vnd.openxmlformats-officedocument.presentationml.slideLayout+xml"/>
  <Override PartName="/ppt/slides/slide24.xml" ContentType="application/vnd.openxmlformats-officedocument.presentationml.slide+xml"/>
  <Override PartName="/ppt/slides/slide32.xml" ContentType="application/vnd.openxmlformats-officedocument.presentationml.slide+xml"/>
  <Override PartName="/ppt/slides/slide20.xml" ContentType="application/vnd.openxmlformats-officedocument.presentationml.slide+xml"/>
  <Override PartName="/ppt/slides/slide1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slides/slide13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4.xml" ContentType="application/vnd.openxmlformats-officedocument.presentationml.slide+xml"/>
  <Override PartName="/ppt/slides/slide29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s/slide21.xml" ContentType="application/vnd.openxmlformats-officedocument.presentationml.slide+xml"/>
  <Default Extension="bin" ContentType="application/vnd.openxmlformats-officedocument.presentationml.printerSettings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aveSubsetFonts="1" autoCompressPictures="0">
  <p:sldMasterIdLst>
    <p:sldMasterId id="2147483660" r:id="rId1"/>
  </p:sldMasterIdLst>
  <p:sldIdLst>
    <p:sldId id="256" r:id="rId2"/>
    <p:sldId id="262" r:id="rId3"/>
    <p:sldId id="276" r:id="rId4"/>
    <p:sldId id="271" r:id="rId5"/>
    <p:sldId id="272" r:id="rId6"/>
    <p:sldId id="273" r:id="rId7"/>
    <p:sldId id="274" r:id="rId8"/>
    <p:sldId id="275" r:id="rId9"/>
    <p:sldId id="278" r:id="rId10"/>
    <p:sldId id="279" r:id="rId11"/>
    <p:sldId id="268" r:id="rId12"/>
    <p:sldId id="289" r:id="rId13"/>
    <p:sldId id="280" r:id="rId14"/>
    <p:sldId id="263" r:id="rId15"/>
    <p:sldId id="282" r:id="rId16"/>
    <p:sldId id="290" r:id="rId17"/>
    <p:sldId id="295" r:id="rId18"/>
    <p:sldId id="292" r:id="rId19"/>
    <p:sldId id="294" r:id="rId20"/>
    <p:sldId id="291" r:id="rId21"/>
    <p:sldId id="296" r:id="rId22"/>
    <p:sldId id="293" r:id="rId23"/>
    <p:sldId id="297" r:id="rId24"/>
    <p:sldId id="298" r:id="rId25"/>
    <p:sldId id="299" r:id="rId26"/>
    <p:sldId id="281" r:id="rId27"/>
    <p:sldId id="284" r:id="rId28"/>
    <p:sldId id="285" r:id="rId29"/>
    <p:sldId id="258" r:id="rId30"/>
    <p:sldId id="259" r:id="rId31"/>
    <p:sldId id="287" r:id="rId32"/>
    <p:sldId id="260" r:id="rId33"/>
    <p:sldId id="286" r:id="rId34"/>
    <p:sldId id="288" r:id="rId3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lastView="sldThumbnailView">
  <p:normalViewPr>
    <p:restoredLeft sz="15620"/>
    <p:restoredTop sz="94660"/>
  </p:normalViewPr>
  <p:slideViewPr>
    <p:cSldViewPr snapToGrid="0" snapToObjects="1" showGuides="1">
      <p:cViewPr varScale="1">
        <p:scale>
          <a:sx n="94" d="100"/>
          <a:sy n="94" d="100"/>
        </p:scale>
        <p:origin x="-656" y="-96"/>
      </p:cViewPr>
      <p:guideLst>
        <p:guide orient="horz" pos="994"/>
        <p:guide pos="29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printerSettings" Target="printerSettings/printerSettings1.bin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37" Type="http://schemas.openxmlformats.org/officeDocument/2006/relationships/presProps" Target="presProps.xml"/><Relationship Id="rId38" Type="http://schemas.openxmlformats.org/officeDocument/2006/relationships/viewProps" Target="viewProps.xml"/><Relationship Id="rId39" Type="http://schemas.openxmlformats.org/officeDocument/2006/relationships/theme" Target="theme/theme1.xml"/><Relationship Id="rId4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i-FI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057400" y="3886200"/>
            <a:ext cx="6400800" cy="1752600"/>
          </a:xfrm>
        </p:spPr>
        <p:txBody>
          <a:bodyPr>
            <a:normAutofit/>
          </a:bodyPr>
          <a:lstStyle>
            <a:lvl1pPr marL="0" indent="0" algn="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i-FI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928AA3-2559-8C4F-B53B-3D6D6068CBCB}" type="datetimeFigureOut">
              <a:rPr lang="en-US" smtClean="0"/>
              <a:pPr/>
              <a:t>4/27/10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8CF9A5-B6F2-3745-B7C8-51D0A063243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i-FI" smtClean="0"/>
              <a:t>Click to edit Master text styles</a:t>
            </a:r>
          </a:p>
          <a:p>
            <a:pPr lvl="1"/>
            <a:r>
              <a:rPr lang="fi-FI" smtClean="0"/>
              <a:t>Second level</a:t>
            </a:r>
          </a:p>
          <a:p>
            <a:pPr lvl="2"/>
            <a:r>
              <a:rPr lang="fi-FI" smtClean="0"/>
              <a:t>Third level</a:t>
            </a:r>
          </a:p>
          <a:p>
            <a:pPr lvl="3"/>
            <a:r>
              <a:rPr lang="fi-FI" smtClean="0"/>
              <a:t>Fourth level</a:t>
            </a:r>
          </a:p>
          <a:p>
            <a:pPr lvl="4"/>
            <a:r>
              <a:rPr lang="fi-FI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928AA3-2559-8C4F-B53B-3D6D6068CBCB}" type="datetimeFigureOut">
              <a:rPr lang="en-US" smtClean="0"/>
              <a:pPr/>
              <a:t>4/27/10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8CF9A5-B6F2-3745-B7C8-51D0A063243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i-FI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i-FI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928AA3-2559-8C4F-B53B-3D6D6068CBCB}" type="datetimeFigureOut">
              <a:rPr lang="en-US" smtClean="0"/>
              <a:pPr/>
              <a:t>4/27/10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8CF9A5-B6F2-3745-B7C8-51D0A063243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i-FI" smtClean="0"/>
              <a:t>Click to edit Master text styles</a:t>
            </a:r>
          </a:p>
          <a:p>
            <a:pPr lvl="1"/>
            <a:r>
              <a:rPr lang="fi-FI" smtClean="0"/>
              <a:t>Second level</a:t>
            </a:r>
          </a:p>
          <a:p>
            <a:pPr lvl="2"/>
            <a:r>
              <a:rPr lang="fi-FI" smtClean="0"/>
              <a:t>Third level</a:t>
            </a:r>
          </a:p>
          <a:p>
            <a:pPr lvl="3"/>
            <a:r>
              <a:rPr lang="fi-FI" smtClean="0"/>
              <a:t>Fourth level</a:t>
            </a:r>
          </a:p>
          <a:p>
            <a:pPr lvl="4"/>
            <a:r>
              <a:rPr lang="fi-FI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i-FI" smtClean="0"/>
              <a:t>Click to edit Master text styles</a:t>
            </a:r>
          </a:p>
          <a:p>
            <a:pPr lvl="1"/>
            <a:r>
              <a:rPr lang="fi-FI" smtClean="0"/>
              <a:t>Second level</a:t>
            </a:r>
          </a:p>
          <a:p>
            <a:pPr lvl="2"/>
            <a:r>
              <a:rPr lang="fi-FI" smtClean="0"/>
              <a:t>Third level</a:t>
            </a:r>
          </a:p>
          <a:p>
            <a:pPr lvl="3"/>
            <a:r>
              <a:rPr lang="fi-FI" smtClean="0"/>
              <a:t>Fourth level</a:t>
            </a:r>
          </a:p>
          <a:p>
            <a:pPr lvl="4"/>
            <a:r>
              <a:rPr lang="fi-FI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928AA3-2559-8C4F-B53B-3D6D6068CBCB}" type="datetimeFigureOut">
              <a:rPr lang="en-US" smtClean="0"/>
              <a:pPr/>
              <a:t>4/27/10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8CF9A5-B6F2-3745-B7C8-51D0A063243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i-FI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i-FI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i-FI" smtClean="0"/>
              <a:t>Click to edit Master text styles</a:t>
            </a:r>
          </a:p>
          <a:p>
            <a:pPr lvl="1"/>
            <a:r>
              <a:rPr lang="fi-FI" smtClean="0"/>
              <a:t>Second level</a:t>
            </a:r>
          </a:p>
          <a:p>
            <a:pPr lvl="2"/>
            <a:r>
              <a:rPr lang="fi-FI" smtClean="0"/>
              <a:t>Third level</a:t>
            </a:r>
          </a:p>
          <a:p>
            <a:pPr lvl="3"/>
            <a:r>
              <a:rPr lang="fi-FI" smtClean="0"/>
              <a:t>Fourth level</a:t>
            </a:r>
          </a:p>
          <a:p>
            <a:pPr lvl="4"/>
            <a:r>
              <a:rPr lang="fi-FI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i-FI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i-FI" smtClean="0"/>
              <a:t>Click to edit Master text styles</a:t>
            </a:r>
          </a:p>
          <a:p>
            <a:pPr lvl="1"/>
            <a:r>
              <a:rPr lang="fi-FI" smtClean="0"/>
              <a:t>Second level</a:t>
            </a:r>
          </a:p>
          <a:p>
            <a:pPr lvl="2"/>
            <a:r>
              <a:rPr lang="fi-FI" smtClean="0"/>
              <a:t>Third level</a:t>
            </a:r>
          </a:p>
          <a:p>
            <a:pPr lvl="3"/>
            <a:r>
              <a:rPr lang="fi-FI" smtClean="0"/>
              <a:t>Fourth level</a:t>
            </a:r>
          </a:p>
          <a:p>
            <a:pPr lvl="4"/>
            <a:r>
              <a:rPr lang="fi-FI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928AA3-2559-8C4F-B53B-3D6D6068CBCB}" type="datetimeFigureOut">
              <a:rPr lang="en-US" smtClean="0"/>
              <a:pPr/>
              <a:t>4/27/10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8CF9A5-B6F2-3745-B7C8-51D0A063243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928AA3-2559-8C4F-B53B-3D6D6068CBCB}" type="datetimeFigureOut">
              <a:rPr lang="en-US" smtClean="0"/>
              <a:pPr/>
              <a:t>4/27/10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8CF9A5-B6F2-3745-B7C8-51D0A063243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928AA3-2559-8C4F-B53B-3D6D6068CBCB}" type="datetimeFigureOut">
              <a:rPr lang="en-US" smtClean="0"/>
              <a:pPr/>
              <a:t>4/27/10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8CF9A5-B6F2-3745-B7C8-51D0A063243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i-FI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i-FI" smtClean="0"/>
              <a:t>Click to edit Master text styles</a:t>
            </a:r>
          </a:p>
          <a:p>
            <a:pPr lvl="1"/>
            <a:r>
              <a:rPr lang="fi-FI" smtClean="0"/>
              <a:t>Second level</a:t>
            </a:r>
          </a:p>
          <a:p>
            <a:pPr lvl="2"/>
            <a:r>
              <a:rPr lang="fi-FI" smtClean="0"/>
              <a:t>Third level</a:t>
            </a:r>
          </a:p>
          <a:p>
            <a:pPr lvl="3"/>
            <a:r>
              <a:rPr lang="fi-FI" smtClean="0"/>
              <a:t>Fourth level</a:t>
            </a:r>
          </a:p>
          <a:p>
            <a:pPr lvl="4"/>
            <a:r>
              <a:rPr lang="fi-FI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i-FI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928AA3-2559-8C4F-B53B-3D6D6068CBCB}" type="datetimeFigureOut">
              <a:rPr lang="en-US" smtClean="0"/>
              <a:pPr/>
              <a:t>4/27/10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8CF9A5-B6F2-3745-B7C8-51D0A063243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i-FI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i-FI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i-FI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928AA3-2559-8C4F-B53B-3D6D6068CBCB}" type="datetimeFigureOut">
              <a:rPr lang="en-US" smtClean="0"/>
              <a:pPr/>
              <a:t>4/27/10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8CF9A5-B6F2-3745-B7C8-51D0A063243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i-FI" smtClean="0"/>
              <a:t>Click to edit Master text styles</a:t>
            </a:r>
          </a:p>
          <a:p>
            <a:pPr lvl="1"/>
            <a:r>
              <a:rPr lang="fi-FI" smtClean="0"/>
              <a:t>Second level</a:t>
            </a:r>
          </a:p>
          <a:p>
            <a:pPr lvl="2"/>
            <a:r>
              <a:rPr lang="fi-FI" smtClean="0"/>
              <a:t>Third level</a:t>
            </a:r>
          </a:p>
          <a:p>
            <a:pPr lvl="3"/>
            <a:r>
              <a:rPr lang="fi-FI" smtClean="0"/>
              <a:t>Fourth level</a:t>
            </a:r>
          </a:p>
          <a:p>
            <a:pPr lvl="4"/>
            <a:r>
              <a:rPr lang="fi-FI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928AA3-2559-8C4F-B53B-3D6D6068CBCB}" type="datetimeFigureOut">
              <a:rPr lang="en-US" smtClean="0"/>
              <a:pPr/>
              <a:t>4/27/10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8CF9A5-B6F2-3745-B7C8-51D0A063243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i-FI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i-FI" smtClean="0"/>
              <a:t>Click to edit Master text styles</a:t>
            </a:r>
          </a:p>
          <a:p>
            <a:pPr lvl="1"/>
            <a:r>
              <a:rPr lang="fi-FI" smtClean="0"/>
              <a:t>Second level</a:t>
            </a:r>
          </a:p>
          <a:p>
            <a:pPr lvl="2"/>
            <a:r>
              <a:rPr lang="fi-FI" smtClean="0"/>
              <a:t>Third level</a:t>
            </a:r>
          </a:p>
          <a:p>
            <a:pPr lvl="3"/>
            <a:r>
              <a:rPr lang="fi-FI" smtClean="0"/>
              <a:t>Fourth level</a:t>
            </a:r>
          </a:p>
          <a:p>
            <a:pPr lvl="4"/>
            <a:r>
              <a:rPr lang="fi-FI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928AA3-2559-8C4F-B53B-3D6D6068CBCB}" type="datetimeFigureOut">
              <a:rPr lang="en-US" smtClean="0"/>
              <a:pPr/>
              <a:t>4/27/10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8CF9A5-B6F2-3745-B7C8-51D0A063243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i-FI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i-FI" smtClean="0"/>
              <a:t>Click to edit Master text styles</a:t>
            </a:r>
          </a:p>
          <a:p>
            <a:pPr lvl="1"/>
            <a:r>
              <a:rPr lang="fi-FI" smtClean="0"/>
              <a:t>Second level</a:t>
            </a:r>
          </a:p>
          <a:p>
            <a:pPr lvl="2"/>
            <a:r>
              <a:rPr lang="fi-FI" smtClean="0"/>
              <a:t>Third level</a:t>
            </a:r>
          </a:p>
          <a:p>
            <a:pPr lvl="3"/>
            <a:r>
              <a:rPr lang="fi-FI" smtClean="0"/>
              <a:t>Fourth level</a:t>
            </a:r>
          </a:p>
          <a:p>
            <a:pPr lvl="4"/>
            <a:r>
              <a:rPr lang="fi-FI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928AA3-2559-8C4F-B53B-3D6D6068CBCB}" type="datetimeFigureOut">
              <a:rPr lang="en-US" smtClean="0"/>
              <a:pPr/>
              <a:t>4/27/10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8CF9A5-B6F2-3745-B7C8-51D0A0632438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457200" y="1210435"/>
            <a:ext cx="8229600" cy="1588"/>
          </a:xfrm>
          <a:prstGeom prst="line">
            <a:avLst/>
          </a:prstGeom>
          <a:ln>
            <a:solidFill>
              <a:schemeClr val="tx1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3392293" y="6553331"/>
            <a:ext cx="23594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>
                <a:solidFill>
                  <a:schemeClr val="bg1">
                    <a:lumMod val="65000"/>
                  </a:schemeClr>
                </a:solidFill>
                <a:latin typeface="Helvetica Neue"/>
                <a:cs typeface="Helvetica Neue"/>
              </a:rPr>
              <a:t>UX Tools</a:t>
            </a:r>
            <a:r>
              <a:rPr lang="en-US" sz="1200" baseline="0" dirty="0" smtClean="0">
                <a:solidFill>
                  <a:schemeClr val="bg1">
                    <a:lumMod val="65000"/>
                  </a:schemeClr>
                </a:solidFill>
                <a:latin typeface="Helvetica Neue"/>
                <a:cs typeface="Helvetica Neue"/>
              </a:rPr>
              <a:t> Workshop 23/03/2010</a:t>
            </a:r>
            <a:endParaRPr lang="en-US" sz="1200" dirty="0">
              <a:solidFill>
                <a:schemeClr val="bg1">
                  <a:lumMod val="65000"/>
                </a:schemeClr>
              </a:solidFill>
              <a:latin typeface="Helvetica Neue"/>
              <a:cs typeface="Helvetica Neue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algn="r" defTabSz="457200" rtl="0" eaLnBrk="1" latinLnBrk="0" hangingPunct="1">
        <a:spcBef>
          <a:spcPct val="0"/>
        </a:spcBef>
        <a:buNone/>
        <a:defRPr sz="3600" kern="1200">
          <a:solidFill>
            <a:schemeClr val="tx1"/>
          </a:solidFill>
          <a:latin typeface="Helvetica Neue"/>
          <a:ea typeface="+mj-ea"/>
          <a:cs typeface="Helvetica Neue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Helvetica Neue"/>
          <a:ea typeface="+mn-ea"/>
          <a:cs typeface="Helvetica Neue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Helvetica Neue"/>
          <a:ea typeface="+mn-ea"/>
          <a:cs typeface="Helvetica Neue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Helvetica Neue"/>
          <a:ea typeface="+mn-ea"/>
          <a:cs typeface="Helvetica Neue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Helvetica Neue"/>
          <a:ea typeface="+mn-ea"/>
          <a:cs typeface="Helvetica Neue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Helvetica Neue"/>
          <a:ea typeface="+mn-ea"/>
          <a:cs typeface="Helvetica Neue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jpe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jpe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UX Tools Workshop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23/03/2010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dirty="0" smtClean="0"/>
              <a:t>Agenda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i-FI" sz="2000" dirty="0" err="1" smtClean="0"/>
              <a:t>Results</a:t>
            </a:r>
            <a:r>
              <a:rPr lang="fi-FI" sz="2000" dirty="0" smtClean="0"/>
              <a:t> </a:t>
            </a:r>
            <a:r>
              <a:rPr lang="fi-FI" sz="2000" dirty="0" err="1" smtClean="0"/>
              <a:t>from</a:t>
            </a:r>
            <a:r>
              <a:rPr lang="fi-FI" sz="2000" dirty="0" smtClean="0"/>
              <a:t> the </a:t>
            </a:r>
            <a:r>
              <a:rPr lang="fi-FI" sz="2000" dirty="0" err="1" smtClean="0"/>
              <a:t>previous</a:t>
            </a:r>
            <a:r>
              <a:rPr lang="fi-FI" sz="2000" dirty="0" smtClean="0"/>
              <a:t> workshop</a:t>
            </a:r>
          </a:p>
          <a:p>
            <a:r>
              <a:rPr lang="fi-FI" sz="2000" dirty="0" smtClean="0"/>
              <a:t>Status of the </a:t>
            </a:r>
            <a:r>
              <a:rPr lang="fi-FI" sz="2000" dirty="0" err="1" smtClean="0"/>
              <a:t>project</a:t>
            </a:r>
            <a:endParaRPr lang="fi-FI" sz="2000" dirty="0" smtClean="0"/>
          </a:p>
          <a:p>
            <a:r>
              <a:rPr lang="fi-FI" sz="2000" dirty="0" err="1" smtClean="0"/>
              <a:t>Integrating</a:t>
            </a:r>
            <a:r>
              <a:rPr lang="fi-FI" sz="2000" dirty="0" smtClean="0"/>
              <a:t> UXP, UXM, UXX</a:t>
            </a:r>
          </a:p>
          <a:p>
            <a:r>
              <a:rPr lang="fi-FI" sz="2000" dirty="0" err="1" smtClean="0"/>
              <a:t>Focusing</a:t>
            </a:r>
            <a:r>
              <a:rPr lang="fi-FI" sz="2000" dirty="0" smtClean="0"/>
              <a:t> UX – </a:t>
            </a:r>
            <a:r>
              <a:rPr lang="fi-FI" sz="2000" dirty="0" err="1" smtClean="0"/>
              <a:t>Conceptual</a:t>
            </a:r>
            <a:r>
              <a:rPr lang="fi-FI" sz="2000" dirty="0" smtClean="0"/>
              <a:t> </a:t>
            </a:r>
            <a:r>
              <a:rPr lang="fi-FI" sz="2000" dirty="0" err="1" smtClean="0"/>
              <a:t>framework</a:t>
            </a:r>
            <a:endParaRPr lang="fi-FI" sz="2000" dirty="0" smtClean="0"/>
          </a:p>
          <a:p>
            <a:r>
              <a:rPr lang="fi-FI" sz="2000" dirty="0" err="1" smtClean="0"/>
              <a:t>Discussions</a:t>
            </a:r>
            <a:endParaRPr lang="fi-FI" sz="2000" dirty="0" smtClean="0"/>
          </a:p>
          <a:p>
            <a:endParaRPr lang="fi-FI" dirty="0" smtClean="0"/>
          </a:p>
          <a:p>
            <a:endParaRPr lang="fi-FI" dirty="0" smtClean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Results from the previous workshop</a:t>
            </a:r>
            <a:endParaRPr lang="en-US" dirty="0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dirty="0" smtClean="0"/>
              <a:t>Workshop </a:t>
            </a:r>
            <a:r>
              <a:rPr lang="fi-FI" dirty="0" err="1" smtClean="0"/>
              <a:t>Results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fi-FI" sz="2000" dirty="0" err="1" smtClean="0">
                <a:solidFill>
                  <a:srgbClr val="FF6600"/>
                </a:solidFill>
              </a:rPr>
              <a:t>Grouping</a:t>
            </a:r>
            <a:endParaRPr lang="fi-FI" sz="2000" dirty="0" smtClean="0">
              <a:solidFill>
                <a:srgbClr val="FF6600"/>
              </a:solidFill>
            </a:endParaRPr>
          </a:p>
          <a:p>
            <a:r>
              <a:rPr lang="fi-FI" sz="2000" dirty="0" err="1" smtClean="0"/>
              <a:t>Due</a:t>
            </a:r>
            <a:r>
              <a:rPr lang="fi-FI" sz="2000" dirty="0" smtClean="0"/>
              <a:t> to schedule issues the grouping of the post-its was incomplete</a:t>
            </a:r>
          </a:p>
          <a:p>
            <a:r>
              <a:rPr lang="fi-FI" sz="2000" dirty="0" smtClean="0"/>
              <a:t>Focus on finding a general view of attitudes, opinions and interests</a:t>
            </a:r>
          </a:p>
          <a:p>
            <a:r>
              <a:rPr lang="fi-FI" sz="2000" dirty="0" smtClean="0"/>
              <a:t>A total of 302 post-its</a:t>
            </a:r>
            <a:endParaRPr 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dirty="0" smtClean="0"/>
              <a:t>Workshop </a:t>
            </a:r>
            <a:r>
              <a:rPr lang="fi-FI" dirty="0" err="1" smtClean="0"/>
              <a:t>Results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fi-FI" sz="2000" dirty="0" err="1" smtClean="0">
                <a:solidFill>
                  <a:srgbClr val="FF6600"/>
                </a:solidFill>
              </a:rPr>
              <a:t>Grouping</a:t>
            </a:r>
            <a:endParaRPr lang="fi-FI" sz="2000" dirty="0" smtClean="0">
              <a:solidFill>
                <a:srgbClr val="FF6600"/>
              </a:solidFill>
            </a:endParaRPr>
          </a:p>
          <a:p>
            <a:r>
              <a:rPr lang="fi-FI" sz="2000" dirty="0" smtClean="0"/>
              <a:t>21 groups</a:t>
            </a:r>
          </a:p>
          <a:p>
            <a:pPr lvl="1"/>
            <a:r>
              <a:rPr lang="fi-FI" sz="2000" dirty="0" smtClean="0"/>
              <a:t>Attractiveness, Attachment, Stimulation, Annoyance, Fun, Social, Trends, Expectations</a:t>
            </a:r>
          </a:p>
          <a:p>
            <a:pPr lvl="1"/>
            <a:r>
              <a:rPr lang="fi-FI" sz="2000" dirty="0" smtClean="0"/>
              <a:t>Utility, Personalization, Usability, UX Production, Features, Measurement, Time</a:t>
            </a:r>
          </a:p>
          <a:p>
            <a:pPr lvl="1"/>
            <a:r>
              <a:rPr lang="fi-FI" sz="2000" dirty="0" smtClean="0"/>
              <a:t>Pricing, Marketing, Ethics</a:t>
            </a:r>
          </a:p>
          <a:p>
            <a:pPr lvl="1"/>
            <a:r>
              <a:rPr lang="fi-FI" sz="2000" dirty="0" smtClean="0"/>
              <a:t>Models, Routine</a:t>
            </a:r>
          </a:p>
          <a:p>
            <a:pPr lvl="1"/>
            <a:r>
              <a:rPr lang="fi-FI" sz="2000" dirty="0" smtClean="0"/>
              <a:t>Anti UX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dirty="0" smtClean="0"/>
              <a:t>Workshop </a:t>
            </a:r>
            <a:r>
              <a:rPr lang="fi-FI" dirty="0" err="1" smtClean="0"/>
              <a:t>Results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fi-FI" sz="2000" dirty="0" err="1" smtClean="0">
                <a:solidFill>
                  <a:srgbClr val="FF6600"/>
                </a:solidFill>
              </a:rPr>
              <a:t>Findings</a:t>
            </a:r>
            <a:endParaRPr lang="fi-FI" sz="2000" dirty="0" smtClean="0">
              <a:solidFill>
                <a:srgbClr val="FF6600"/>
              </a:solidFill>
            </a:endParaRPr>
          </a:p>
          <a:p>
            <a:r>
              <a:rPr lang="fi-FI" sz="2000" dirty="0" err="1" smtClean="0"/>
              <a:t>It’s</a:t>
            </a:r>
            <a:r>
              <a:rPr lang="fi-FI" sz="2000" dirty="0" smtClean="0"/>
              <a:t> important to measure not only the total UX of some product but the UX of individual features also</a:t>
            </a:r>
          </a:p>
          <a:p>
            <a:r>
              <a:rPr lang="fi-FI" sz="2000" dirty="0" smtClean="0"/>
              <a:t>UX is more than just singular WOW</a:t>
            </a:r>
          </a:p>
          <a:p>
            <a:pPr lvl="1"/>
            <a:r>
              <a:rPr lang="fi-FI" sz="2000" dirty="0" smtClean="0"/>
              <a:t>UX is a longer-lasting phenomenon</a:t>
            </a:r>
          </a:p>
          <a:p>
            <a:pPr lvl="1"/>
            <a:r>
              <a:rPr lang="fi-FI" sz="2000" dirty="0" smtClean="0"/>
              <a:t>UX changes with time</a:t>
            </a:r>
          </a:p>
          <a:p>
            <a:pPr lvl="1"/>
            <a:r>
              <a:rPr lang="fi-FI" sz="2000" dirty="0" smtClean="0"/>
              <a:t>UX does not have to be very high on arousal</a:t>
            </a:r>
          </a:p>
          <a:p>
            <a:r>
              <a:rPr lang="fi-FI" sz="2000" dirty="0" smtClean="0"/>
              <a:t>Good UX can replace poor usability/utility</a:t>
            </a:r>
          </a:p>
          <a:p>
            <a:endParaRPr lang="fi-FI" dirty="0" smtClean="0"/>
          </a:p>
          <a:p>
            <a:endParaRPr lang="fi-FI" dirty="0" smtClean="0"/>
          </a:p>
          <a:p>
            <a:endParaRPr lang="fi-FI" dirty="0" smtClean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i-FI" dirty="0" smtClean="0"/>
              <a:t>Workshop </a:t>
            </a:r>
            <a:r>
              <a:rPr lang="fi-FI" dirty="0" err="1" smtClean="0"/>
              <a:t>Results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fi-FI" sz="2000" dirty="0" err="1" smtClean="0">
                <a:solidFill>
                  <a:srgbClr val="FF6600"/>
                </a:solidFill>
              </a:rPr>
              <a:t>Findings</a:t>
            </a:r>
            <a:endParaRPr lang="fi-FI" sz="2000" dirty="0" smtClean="0">
              <a:solidFill>
                <a:srgbClr val="FF6600"/>
              </a:solidFill>
            </a:endParaRPr>
          </a:p>
          <a:p>
            <a:r>
              <a:rPr lang="fi-FI" sz="2000" dirty="0" smtClean="0"/>
              <a:t>UX is on emotional level</a:t>
            </a:r>
          </a:p>
          <a:p>
            <a:r>
              <a:rPr lang="fi-FI" sz="2000" dirty="0" smtClean="0"/>
              <a:t>UX for concepts/prototypes is hard because of technology/usability issues</a:t>
            </a:r>
          </a:p>
          <a:p>
            <a:r>
              <a:rPr lang="fi-FI" sz="2000" dirty="0" smtClean="0"/>
              <a:t>&gt; 40 post-its regarding measurement</a:t>
            </a:r>
            <a:endParaRPr 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dirty="0" smtClean="0"/>
              <a:t>Workshop </a:t>
            </a:r>
            <a:r>
              <a:rPr lang="fi-FI" dirty="0" err="1" smtClean="0"/>
              <a:t>Results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fi-FI" sz="2000" dirty="0" err="1" smtClean="0">
                <a:solidFill>
                  <a:srgbClr val="FF6600"/>
                </a:solidFill>
              </a:rPr>
              <a:t>Findings</a:t>
            </a:r>
            <a:endParaRPr lang="fi-FI" sz="2000" dirty="0" smtClean="0">
              <a:solidFill>
                <a:srgbClr val="FF6600"/>
              </a:solidFill>
            </a:endParaRPr>
          </a:p>
          <a:p>
            <a:r>
              <a:rPr lang="fi-FI" sz="2000" dirty="0" smtClean="0"/>
              <a:t>UX is hard to limit, especially to a product</a:t>
            </a:r>
          </a:p>
          <a:p>
            <a:pPr lvl="1"/>
            <a:r>
              <a:rPr lang="fi-FI" sz="2000" dirty="0" smtClean="0"/>
              <a:t>UX is connected to the expectations of the user</a:t>
            </a:r>
          </a:p>
          <a:p>
            <a:pPr lvl="1"/>
            <a:r>
              <a:rPr lang="fi-FI" sz="2000" dirty="0" smtClean="0"/>
              <a:t>UX is connected to the brand</a:t>
            </a:r>
          </a:p>
          <a:p>
            <a:pPr lvl="1"/>
            <a:r>
              <a:rPr lang="fi-FI" sz="2000" dirty="0" smtClean="0"/>
              <a:t>UX is connected to user’s motivations</a:t>
            </a:r>
          </a:p>
          <a:p>
            <a:r>
              <a:rPr lang="fi-FI" sz="2000" dirty="0" smtClean="0"/>
              <a:t>”The part of UX that can be controlled by the designers is in the user interface”</a:t>
            </a:r>
          </a:p>
          <a:p>
            <a:endParaRPr lang="fi-FI" dirty="0" smtClean="0"/>
          </a:p>
          <a:p>
            <a:pPr lvl="1"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Status of the project</a:t>
            </a:r>
            <a:endParaRPr lang="en-US" dirty="0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Interviews</a:t>
            </a:r>
          </a:p>
          <a:p>
            <a:r>
              <a:rPr lang="en-US" dirty="0" smtClean="0"/>
              <a:t>Literature</a:t>
            </a:r>
          </a:p>
          <a:p>
            <a:r>
              <a:rPr lang="en-US" dirty="0" smtClean="0"/>
              <a:t>Project Plan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Status of the project</a:t>
            </a:r>
            <a:endParaRPr lang="en-US" dirty="0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FF6600"/>
                </a:solidFill>
              </a:rPr>
              <a:t>Interviews</a:t>
            </a:r>
          </a:p>
          <a:p>
            <a:r>
              <a:rPr lang="en-US" dirty="0" smtClean="0"/>
              <a:t>Literature</a:t>
            </a:r>
          </a:p>
          <a:p>
            <a:r>
              <a:rPr lang="en-US" dirty="0" smtClean="0"/>
              <a:t>Project Plan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60896" y="2682477"/>
            <a:ext cx="7723400" cy="1496752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2800" dirty="0" smtClean="0">
                <a:solidFill>
                  <a:schemeClr val="bg1"/>
                </a:solidFill>
              </a:rPr>
              <a:t>                 Solutions</a:t>
            </a:r>
            <a:endParaRPr lang="en-US" sz="2800" dirty="0">
              <a:solidFill>
                <a:schemeClr val="bg1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852708" y="1972794"/>
            <a:ext cx="3716184" cy="1137117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Services</a:t>
            </a:r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855816" y="3783722"/>
            <a:ext cx="3716184" cy="1137117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Devices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4721292" y="1972795"/>
            <a:ext cx="3504930" cy="2948044"/>
          </a:xfrm>
          <a:prstGeom prst="rect">
            <a:avLst/>
          </a:prstGeom>
          <a:solidFill>
            <a:srgbClr val="7F7F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Markets</a:t>
            </a:r>
            <a:endParaRPr lang="en-US" dirty="0"/>
          </a:p>
        </p:txBody>
      </p:sp>
      <p:sp>
        <p:nvSpPr>
          <p:cNvPr id="14" name="Oval 13"/>
          <p:cNvSpPr/>
          <p:nvPr/>
        </p:nvSpPr>
        <p:spPr>
          <a:xfrm>
            <a:off x="706790" y="3336645"/>
            <a:ext cx="298051" cy="298051"/>
          </a:xfrm>
          <a:prstGeom prst="ellipse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Oval 16"/>
          <p:cNvSpPr/>
          <p:nvPr/>
        </p:nvSpPr>
        <p:spPr>
          <a:xfrm>
            <a:off x="1571377" y="2960885"/>
            <a:ext cx="298051" cy="298051"/>
          </a:xfrm>
          <a:prstGeom prst="ellipse">
            <a:avLst/>
          </a:prstGeom>
          <a:ln>
            <a:noFill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Oval 17"/>
          <p:cNvSpPr/>
          <p:nvPr/>
        </p:nvSpPr>
        <p:spPr>
          <a:xfrm>
            <a:off x="1571377" y="4179229"/>
            <a:ext cx="298051" cy="298051"/>
          </a:xfrm>
          <a:prstGeom prst="ellipse">
            <a:avLst/>
          </a:prstGeom>
          <a:ln>
            <a:noFill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Oval 18"/>
          <p:cNvSpPr/>
          <p:nvPr/>
        </p:nvSpPr>
        <p:spPr>
          <a:xfrm>
            <a:off x="1001733" y="4179229"/>
            <a:ext cx="298051" cy="298051"/>
          </a:xfrm>
          <a:prstGeom prst="ellipse">
            <a:avLst/>
          </a:prstGeom>
          <a:ln>
            <a:noFill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Oval 19"/>
          <p:cNvSpPr/>
          <p:nvPr/>
        </p:nvSpPr>
        <p:spPr>
          <a:xfrm>
            <a:off x="975274" y="3634696"/>
            <a:ext cx="298051" cy="298051"/>
          </a:xfrm>
          <a:prstGeom prst="ellipse">
            <a:avLst/>
          </a:prstGeom>
          <a:ln>
            <a:noFill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Oval 20"/>
          <p:cNvSpPr/>
          <p:nvPr/>
        </p:nvSpPr>
        <p:spPr>
          <a:xfrm>
            <a:off x="975274" y="2960885"/>
            <a:ext cx="298051" cy="298051"/>
          </a:xfrm>
          <a:prstGeom prst="ellipse">
            <a:avLst/>
          </a:prstGeom>
          <a:ln>
            <a:noFill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Oval 22"/>
          <p:cNvSpPr/>
          <p:nvPr/>
        </p:nvSpPr>
        <p:spPr>
          <a:xfrm>
            <a:off x="1539134" y="3634696"/>
            <a:ext cx="298051" cy="298051"/>
          </a:xfrm>
          <a:prstGeom prst="ellipse">
            <a:avLst/>
          </a:prstGeom>
          <a:ln>
            <a:noFill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Oval 24"/>
          <p:cNvSpPr/>
          <p:nvPr/>
        </p:nvSpPr>
        <p:spPr>
          <a:xfrm>
            <a:off x="3661653" y="2384426"/>
            <a:ext cx="298051" cy="298051"/>
          </a:xfrm>
          <a:prstGeom prst="ellipse">
            <a:avLst/>
          </a:prstGeom>
          <a:ln>
            <a:noFill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Oval 25"/>
          <p:cNvSpPr/>
          <p:nvPr/>
        </p:nvSpPr>
        <p:spPr>
          <a:xfrm>
            <a:off x="4149233" y="3336645"/>
            <a:ext cx="298051" cy="298051"/>
          </a:xfrm>
          <a:prstGeom prst="ellipse">
            <a:avLst/>
          </a:prstGeom>
          <a:ln>
            <a:noFill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/>
          </a:bodyPr>
          <a:lstStyle/>
          <a:p>
            <a:r>
              <a:rPr lang="en-US" dirty="0" smtClean="0"/>
              <a:t>Interviews</a:t>
            </a:r>
            <a:endParaRPr lang="en-US" dirty="0"/>
          </a:p>
        </p:txBody>
      </p:sp>
      <p:sp>
        <p:nvSpPr>
          <p:cNvPr id="29" name="TextBox 28"/>
          <p:cNvSpPr txBox="1"/>
          <p:nvPr/>
        </p:nvSpPr>
        <p:spPr>
          <a:xfrm>
            <a:off x="852708" y="5203414"/>
            <a:ext cx="621344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*</a:t>
            </a:r>
            <a:r>
              <a:rPr lang="en-US" sz="2000" dirty="0" smtClean="0"/>
              <a:t>Interviewees position within (simplified) Nokia structure</a:t>
            </a:r>
            <a:endParaRPr lang="en-US" sz="2000" dirty="0"/>
          </a:p>
        </p:txBody>
      </p:sp>
      <p:sp>
        <p:nvSpPr>
          <p:cNvPr id="24" name="Oval 23"/>
          <p:cNvSpPr/>
          <p:nvPr/>
        </p:nvSpPr>
        <p:spPr>
          <a:xfrm>
            <a:off x="3661653" y="3336645"/>
            <a:ext cx="298051" cy="298051"/>
          </a:xfrm>
          <a:prstGeom prst="ellipse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Oval 26"/>
          <p:cNvSpPr/>
          <p:nvPr/>
        </p:nvSpPr>
        <p:spPr>
          <a:xfrm>
            <a:off x="7565721" y="3336645"/>
            <a:ext cx="298051" cy="298051"/>
          </a:xfrm>
          <a:prstGeom prst="ellipse">
            <a:avLst/>
          </a:prstGeom>
          <a:ln>
            <a:noFill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Oval 29"/>
          <p:cNvSpPr/>
          <p:nvPr/>
        </p:nvSpPr>
        <p:spPr>
          <a:xfrm>
            <a:off x="4572266" y="3336645"/>
            <a:ext cx="298051" cy="298051"/>
          </a:xfrm>
          <a:prstGeom prst="ellipse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Interviews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dirty="0" smtClean="0"/>
              <a:t>Reporting on Interviews?</a:t>
            </a:r>
            <a:endParaRPr 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Status of the project</a:t>
            </a:r>
            <a:endParaRPr lang="en-US" dirty="0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bg1">
                    <a:lumMod val="85000"/>
                  </a:schemeClr>
                </a:solidFill>
              </a:rPr>
              <a:t>Interviews</a:t>
            </a:r>
          </a:p>
          <a:p>
            <a:r>
              <a:rPr lang="en-US" dirty="0" smtClean="0">
                <a:solidFill>
                  <a:srgbClr val="FF6600"/>
                </a:solidFill>
              </a:rPr>
              <a:t>Literature</a:t>
            </a:r>
          </a:p>
          <a:p>
            <a:r>
              <a:rPr lang="en-US" dirty="0" smtClean="0"/>
              <a:t>Project Plan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dirty="0" err="1" smtClean="0"/>
              <a:t>Literature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463550" y="1577975"/>
            <a:ext cx="48336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rgbClr val="FF6600"/>
                </a:solidFill>
                <a:latin typeface="Helvetica Neue"/>
                <a:cs typeface="Helvetica Neue"/>
              </a:rPr>
              <a:t>Forums</a:t>
            </a:r>
            <a:endParaRPr lang="en-US" sz="2000" dirty="0">
              <a:solidFill>
                <a:srgbClr val="FF6600"/>
              </a:solidFill>
              <a:latin typeface="Helvetica Neue"/>
              <a:cs typeface="Helvetica Neue"/>
            </a:endParaRPr>
          </a:p>
        </p:txBody>
      </p:sp>
      <p:pic>
        <p:nvPicPr>
          <p:cNvPr id="7" name="Picture 6" descr="UX_map_bigger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840" y="2019679"/>
            <a:ext cx="8991600" cy="404825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Literature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en-US" sz="2000" dirty="0" smtClean="0">
                <a:solidFill>
                  <a:srgbClr val="FF6600"/>
                </a:solidFill>
              </a:rPr>
              <a:t>UX related topics</a:t>
            </a:r>
          </a:p>
          <a:p>
            <a:r>
              <a:rPr lang="en-US" sz="2000" dirty="0" smtClean="0"/>
              <a:t>Satisfaction</a:t>
            </a:r>
          </a:p>
          <a:p>
            <a:pPr lvl="1"/>
            <a:r>
              <a:rPr lang="en-US" sz="1600" dirty="0" smtClean="0"/>
              <a:t>Fulfilling/exceeding expectations</a:t>
            </a:r>
            <a:endParaRPr lang="en-US" sz="400" dirty="0" smtClean="0"/>
          </a:p>
          <a:p>
            <a:r>
              <a:rPr lang="en-US" sz="2000" dirty="0" smtClean="0"/>
              <a:t>Usability</a:t>
            </a:r>
          </a:p>
          <a:p>
            <a:pPr lvl="1"/>
            <a:r>
              <a:rPr lang="en-US" sz="1600" dirty="0" smtClean="0"/>
              <a:t>Efficiency, effectiveness, satisfaction – Quality of use</a:t>
            </a:r>
          </a:p>
          <a:p>
            <a:pPr lvl="1"/>
            <a:r>
              <a:rPr lang="en-US" sz="1600" dirty="0" smtClean="0"/>
              <a:t>Mental demand</a:t>
            </a:r>
          </a:p>
          <a:p>
            <a:r>
              <a:rPr lang="en-US" sz="2000" dirty="0" smtClean="0"/>
              <a:t>Pleasure, Trust, Engagement, Fun, Flow</a:t>
            </a:r>
          </a:p>
          <a:p>
            <a:pPr lvl="1"/>
            <a:r>
              <a:rPr lang="en-US" sz="1600" dirty="0" smtClean="0"/>
              <a:t>Social-, ideological-, psychological-, physiological pleasures</a:t>
            </a:r>
          </a:p>
          <a:p>
            <a:pPr lvl="1"/>
            <a:r>
              <a:rPr lang="en-US" sz="1600" dirty="0" smtClean="0"/>
              <a:t>Extending usability to enjoyment</a:t>
            </a:r>
          </a:p>
          <a:p>
            <a:r>
              <a:rPr lang="en-US" sz="2000" dirty="0" smtClean="0"/>
              <a:t>Delight</a:t>
            </a:r>
          </a:p>
          <a:p>
            <a:pPr lvl="1"/>
            <a:r>
              <a:rPr lang="en-US" sz="1600" dirty="0" smtClean="0"/>
              <a:t>Surprising the consumer</a:t>
            </a:r>
          </a:p>
          <a:p>
            <a:r>
              <a:rPr lang="en-US" sz="2000" dirty="0" smtClean="0"/>
              <a:t>Emotions/Affect</a:t>
            </a:r>
          </a:p>
          <a:p>
            <a:pPr lvl="1"/>
            <a:r>
              <a:rPr lang="en-US" sz="1600" dirty="0" smtClean="0"/>
              <a:t>Visceral, behavioral, reflective responses towards IT</a:t>
            </a:r>
          </a:p>
          <a:p>
            <a:r>
              <a:rPr lang="en-US" sz="2000" dirty="0" smtClean="0"/>
              <a:t>Technology Acceptance</a:t>
            </a:r>
          </a:p>
          <a:p>
            <a:pPr lvl="1"/>
            <a:r>
              <a:rPr lang="en-US" sz="1600" dirty="0" smtClean="0"/>
              <a:t>Usefulness, ease of use -&gt; attitude towards IT</a:t>
            </a:r>
          </a:p>
          <a:p>
            <a:r>
              <a:rPr lang="en-US" sz="2000" dirty="0" smtClean="0"/>
              <a:t>Value/worth</a:t>
            </a:r>
          </a:p>
          <a:p>
            <a:pPr lvl="1"/>
            <a:r>
              <a:rPr lang="en-US" sz="1600" dirty="0" smtClean="0"/>
              <a:t>Means-end chain (knowledge of self/product knowledge)</a:t>
            </a:r>
          </a:p>
          <a:p>
            <a:pPr lvl="1"/>
            <a:r>
              <a:rPr lang="en-US" sz="1600" dirty="0" smtClean="0"/>
              <a:t>Ethics</a:t>
            </a:r>
          </a:p>
          <a:p>
            <a:pPr lvl="1"/>
            <a:endParaRPr lang="en-US" sz="1600" dirty="0" smtClean="0"/>
          </a:p>
          <a:p>
            <a:endParaRPr lang="en-US" sz="20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Literature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fi-FI" sz="2000" dirty="0" err="1" smtClean="0">
                <a:solidFill>
                  <a:srgbClr val="FF6600"/>
                </a:solidFill>
              </a:rPr>
              <a:t>Usability</a:t>
            </a:r>
            <a:endParaRPr lang="fi-FI" sz="2000" dirty="0" smtClean="0">
              <a:solidFill>
                <a:srgbClr val="FF6600"/>
              </a:solidFill>
            </a:endParaRPr>
          </a:p>
          <a:p>
            <a:r>
              <a:rPr lang="fi-FI" sz="2000" dirty="0" err="1" smtClean="0"/>
              <a:t>Pros</a:t>
            </a:r>
            <a:r>
              <a:rPr lang="fi-FI" sz="2000" dirty="0" smtClean="0"/>
              <a:t>:</a:t>
            </a:r>
          </a:p>
          <a:p>
            <a:pPr lvl="1"/>
            <a:r>
              <a:rPr lang="fi-FI" sz="2000" dirty="0" smtClean="0"/>
              <a:t>Extensively studied, </a:t>
            </a:r>
            <a:r>
              <a:rPr lang="fi-FI" sz="2000" dirty="0" err="1" smtClean="0"/>
              <a:t>good</a:t>
            </a:r>
            <a:r>
              <a:rPr lang="fi-FI" sz="2000" dirty="0" smtClean="0"/>
              <a:t> </a:t>
            </a:r>
            <a:r>
              <a:rPr lang="fi-FI" sz="2000" dirty="0" err="1" smtClean="0"/>
              <a:t>methodologies</a:t>
            </a:r>
            <a:endParaRPr lang="fi-FI" sz="2000" dirty="0" smtClean="0"/>
          </a:p>
          <a:p>
            <a:pPr lvl="1"/>
            <a:r>
              <a:rPr lang="fi-FI" sz="2000" dirty="0" err="1" smtClean="0"/>
              <a:t>Every</a:t>
            </a:r>
            <a:r>
              <a:rPr lang="fi-FI" sz="2000" dirty="0" smtClean="0"/>
              <a:t> </a:t>
            </a:r>
            <a:r>
              <a:rPr lang="fi-FI" sz="2000" dirty="0" err="1" smtClean="0"/>
              <a:t>phase</a:t>
            </a:r>
            <a:r>
              <a:rPr lang="fi-FI" sz="2000" dirty="0" smtClean="0"/>
              <a:t> in PD </a:t>
            </a:r>
            <a:r>
              <a:rPr lang="fi-FI" sz="2000" dirty="0" err="1" smtClean="0"/>
              <a:t>can</a:t>
            </a:r>
            <a:r>
              <a:rPr lang="fi-FI" sz="2000" dirty="0" smtClean="0"/>
              <a:t> </a:t>
            </a:r>
            <a:r>
              <a:rPr lang="fi-FI" sz="2000" dirty="0" err="1" smtClean="0"/>
              <a:t>be</a:t>
            </a:r>
            <a:r>
              <a:rPr lang="fi-FI" sz="2000" dirty="0" smtClean="0"/>
              <a:t> </a:t>
            </a:r>
            <a:r>
              <a:rPr lang="fi-FI" sz="2000" dirty="0" err="1" smtClean="0"/>
              <a:t>assessed</a:t>
            </a:r>
            <a:endParaRPr lang="fi-FI" sz="2000" dirty="0" smtClean="0"/>
          </a:p>
          <a:p>
            <a:r>
              <a:rPr lang="fi-FI" sz="2000" dirty="0" smtClean="0"/>
              <a:t>Cons:</a:t>
            </a:r>
          </a:p>
          <a:p>
            <a:pPr lvl="1"/>
            <a:r>
              <a:rPr lang="fi-FI" sz="2000" dirty="0" smtClean="0"/>
              <a:t>Centered mostly on </a:t>
            </a:r>
            <a:r>
              <a:rPr lang="fi-FI" sz="2000" dirty="0" err="1" smtClean="0"/>
              <a:t>hygiene</a:t>
            </a:r>
            <a:r>
              <a:rPr lang="fi-FI" sz="2000" dirty="0" smtClean="0"/>
              <a:t> </a:t>
            </a:r>
            <a:r>
              <a:rPr lang="fi-FI" sz="2000" dirty="0" err="1" smtClean="0"/>
              <a:t>factors</a:t>
            </a:r>
            <a:endParaRPr lang="fi-FI" sz="2000" dirty="0" smtClean="0"/>
          </a:p>
          <a:p>
            <a:pPr lvl="1"/>
            <a:r>
              <a:rPr lang="fi-FI" sz="2000" dirty="0" err="1" smtClean="0"/>
              <a:t>Satisfaction</a:t>
            </a:r>
            <a:r>
              <a:rPr lang="fi-FI" sz="2000" dirty="0" smtClean="0"/>
              <a:t> is </a:t>
            </a:r>
            <a:r>
              <a:rPr lang="fi-FI" sz="2000" dirty="0" err="1" smtClean="0"/>
              <a:t>absence</a:t>
            </a:r>
            <a:r>
              <a:rPr lang="fi-FI" sz="2000" dirty="0" smtClean="0"/>
              <a:t> of </a:t>
            </a:r>
            <a:r>
              <a:rPr lang="fi-FI" sz="2000" dirty="0" err="1" smtClean="0"/>
              <a:t>frustration</a:t>
            </a:r>
            <a:endParaRPr lang="fi-FI" sz="20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Literature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US" sz="2000" dirty="0" smtClean="0">
                <a:solidFill>
                  <a:srgbClr val="FF6600"/>
                </a:solidFill>
              </a:rPr>
              <a:t>Towards pleasure…</a:t>
            </a:r>
          </a:p>
          <a:p>
            <a:r>
              <a:rPr lang="en-US" sz="2000" dirty="0" smtClean="0"/>
              <a:t>Pros</a:t>
            </a:r>
          </a:p>
          <a:p>
            <a:pPr lvl="1"/>
            <a:r>
              <a:rPr lang="en-US" sz="2000" dirty="0" smtClean="0"/>
              <a:t>Potentially fertile grounds </a:t>
            </a:r>
            <a:r>
              <a:rPr lang="en-US" sz="2000" dirty="0" err="1" smtClean="0">
                <a:sym typeface="Wingdings"/>
              </a:rPr>
              <a:t></a:t>
            </a:r>
            <a:endParaRPr lang="en-US" sz="2000" dirty="0" smtClean="0"/>
          </a:p>
          <a:p>
            <a:r>
              <a:rPr lang="en-US" sz="2000" dirty="0" smtClean="0"/>
              <a:t>Cons</a:t>
            </a:r>
          </a:p>
          <a:p>
            <a:pPr lvl="1"/>
            <a:r>
              <a:rPr lang="en-US" sz="2000" dirty="0" smtClean="0"/>
              <a:t>Objectivity or inter-subjectivity of findings is problematic</a:t>
            </a:r>
          </a:p>
          <a:p>
            <a:pPr lvl="1"/>
            <a:r>
              <a:rPr lang="en-US" sz="2000" dirty="0" smtClean="0"/>
              <a:t>Only few </a:t>
            </a:r>
            <a:r>
              <a:rPr lang="en-US" sz="2000" dirty="0" err="1" smtClean="0"/>
              <a:t>operationalizations</a:t>
            </a:r>
            <a:endParaRPr 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Literature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fi-FI" sz="2000" dirty="0" smtClean="0">
                <a:solidFill>
                  <a:srgbClr val="FF6600"/>
                </a:solidFill>
              </a:rPr>
              <a:t>Service Marketing/Management</a:t>
            </a:r>
          </a:p>
          <a:p>
            <a:r>
              <a:rPr lang="fi-FI" sz="2000" dirty="0" err="1" smtClean="0"/>
              <a:t>Pros</a:t>
            </a:r>
            <a:r>
              <a:rPr lang="fi-FI" sz="2000" dirty="0" smtClean="0"/>
              <a:t>:</a:t>
            </a:r>
          </a:p>
          <a:p>
            <a:pPr lvl="1"/>
            <a:r>
              <a:rPr lang="fi-FI" sz="2000" dirty="0" smtClean="0"/>
              <a:t>Long history, lots of </a:t>
            </a:r>
            <a:r>
              <a:rPr lang="fi-FI" sz="2000" dirty="0" err="1" smtClean="0"/>
              <a:t>examples</a:t>
            </a:r>
            <a:endParaRPr lang="fi-FI" sz="2000" dirty="0" smtClean="0"/>
          </a:p>
          <a:p>
            <a:r>
              <a:rPr lang="fi-FI" sz="2000" dirty="0" err="1" smtClean="0"/>
              <a:t>Cons</a:t>
            </a:r>
            <a:r>
              <a:rPr lang="fi-FI" sz="2000" dirty="0" smtClean="0"/>
              <a:t>:</a:t>
            </a:r>
          </a:p>
          <a:p>
            <a:pPr lvl="1"/>
            <a:r>
              <a:rPr lang="fi-FI" sz="2000" dirty="0" smtClean="0"/>
              <a:t>Emotional aspects </a:t>
            </a:r>
            <a:r>
              <a:rPr lang="fi-FI" sz="2000" dirty="0" err="1" smtClean="0"/>
              <a:t>mostly</a:t>
            </a:r>
            <a:r>
              <a:rPr lang="fi-FI" sz="2000" dirty="0" smtClean="0"/>
              <a:t> </a:t>
            </a:r>
            <a:r>
              <a:rPr lang="fi-FI" sz="2000" dirty="0" err="1" smtClean="0"/>
              <a:t>excluded</a:t>
            </a:r>
            <a:endParaRPr lang="fi-FI" sz="2000" dirty="0" smtClean="0"/>
          </a:p>
          <a:p>
            <a:pPr lvl="1"/>
            <a:r>
              <a:rPr lang="fi-FI" sz="2000" dirty="0" err="1" smtClean="0"/>
              <a:t>Results</a:t>
            </a:r>
            <a:r>
              <a:rPr lang="fi-FI" sz="2000" dirty="0" smtClean="0"/>
              <a:t> </a:t>
            </a:r>
            <a:r>
              <a:rPr lang="fi-FI" sz="2000" dirty="0" err="1" smtClean="0"/>
              <a:t>dependent</a:t>
            </a:r>
            <a:r>
              <a:rPr lang="fi-FI" sz="2000" dirty="0" smtClean="0"/>
              <a:t> on </a:t>
            </a:r>
            <a:r>
              <a:rPr lang="fi-FI" sz="2000" dirty="0" err="1" smtClean="0"/>
              <a:t>customization</a:t>
            </a:r>
            <a:endParaRPr lang="fi-FI" sz="2000" dirty="0" smtClean="0"/>
          </a:p>
          <a:p>
            <a:pPr lvl="1"/>
            <a:endParaRPr lang="fi-FI" sz="20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Literature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fi-FI" sz="2000" dirty="0" err="1" smtClean="0">
                <a:solidFill>
                  <a:srgbClr val="FF6600"/>
                </a:solidFill>
              </a:rPr>
              <a:t>Behavioural</a:t>
            </a:r>
            <a:r>
              <a:rPr lang="fi-FI" sz="2000" dirty="0" smtClean="0">
                <a:solidFill>
                  <a:srgbClr val="FF6600"/>
                </a:solidFill>
              </a:rPr>
              <a:t> </a:t>
            </a:r>
            <a:r>
              <a:rPr lang="fi-FI" sz="2000" dirty="0" err="1" smtClean="0">
                <a:solidFill>
                  <a:srgbClr val="FF6600"/>
                </a:solidFill>
              </a:rPr>
              <a:t>Studies</a:t>
            </a:r>
            <a:endParaRPr lang="fi-FI" sz="2000" dirty="0" smtClean="0">
              <a:solidFill>
                <a:srgbClr val="FF6600"/>
              </a:solidFill>
            </a:endParaRPr>
          </a:p>
          <a:p>
            <a:r>
              <a:rPr lang="fi-FI" sz="2000" dirty="0" err="1" smtClean="0"/>
              <a:t>Pros</a:t>
            </a:r>
            <a:r>
              <a:rPr lang="fi-FI" sz="2000" dirty="0" smtClean="0"/>
              <a:t>:</a:t>
            </a:r>
          </a:p>
          <a:p>
            <a:pPr lvl="1"/>
            <a:r>
              <a:rPr lang="fi-FI" sz="2000" dirty="0" smtClean="0"/>
              <a:t>Deep understanding of </a:t>
            </a:r>
            <a:r>
              <a:rPr lang="fi-FI" sz="2000" dirty="0" err="1" smtClean="0"/>
              <a:t>humans</a:t>
            </a:r>
            <a:endParaRPr lang="fi-FI" sz="2000" dirty="0" smtClean="0"/>
          </a:p>
          <a:p>
            <a:r>
              <a:rPr lang="fi-FI" sz="2000" dirty="0" smtClean="0"/>
              <a:t>Cons:</a:t>
            </a:r>
          </a:p>
          <a:p>
            <a:pPr lvl="1"/>
            <a:r>
              <a:rPr lang="fi-FI" sz="2000" dirty="0" smtClean="0"/>
              <a:t>Methods are not easily transferable to </a:t>
            </a:r>
            <a:r>
              <a:rPr lang="fi-FI" sz="2000" dirty="0" err="1" smtClean="0"/>
              <a:t>practicioners</a:t>
            </a:r>
            <a:endParaRPr lang="fi-FI" sz="2000" dirty="0" smtClean="0"/>
          </a:p>
          <a:p>
            <a:pPr lvl="1"/>
            <a:r>
              <a:rPr lang="fi-FI" sz="2000" dirty="0" smtClean="0"/>
              <a:t>No </a:t>
            </a:r>
            <a:r>
              <a:rPr lang="fi-FI" sz="2000" dirty="0" err="1" smtClean="0"/>
              <a:t>discount</a:t>
            </a:r>
            <a:r>
              <a:rPr lang="fi-FI" sz="2000" dirty="0" smtClean="0"/>
              <a:t> </a:t>
            </a:r>
            <a:r>
              <a:rPr lang="fi-FI" sz="2000" dirty="0" err="1" smtClean="0"/>
              <a:t>methods</a:t>
            </a:r>
            <a:endParaRPr lang="fi-FI" sz="20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Literature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fi-FI" sz="2000" dirty="0" err="1" smtClean="0">
                <a:solidFill>
                  <a:srgbClr val="FF6600"/>
                </a:solidFill>
              </a:rPr>
              <a:t>Value</a:t>
            </a:r>
            <a:r>
              <a:rPr lang="fi-FI" sz="2000" dirty="0" smtClean="0">
                <a:solidFill>
                  <a:srgbClr val="FF6600"/>
                </a:solidFill>
              </a:rPr>
              <a:t> / Worth</a:t>
            </a:r>
          </a:p>
          <a:p>
            <a:r>
              <a:rPr lang="fi-FI" sz="2000" dirty="0" err="1" smtClean="0"/>
              <a:t>Pros</a:t>
            </a:r>
            <a:r>
              <a:rPr lang="fi-FI" sz="2000" dirty="0" smtClean="0"/>
              <a:t>:</a:t>
            </a:r>
          </a:p>
          <a:p>
            <a:pPr lvl="1"/>
            <a:r>
              <a:rPr lang="fi-FI" sz="2000" dirty="0" smtClean="0"/>
              <a:t>A multi-faceted view on </a:t>
            </a:r>
            <a:r>
              <a:rPr lang="fi-FI" sz="2000" dirty="0" err="1" smtClean="0"/>
              <a:t>users</a:t>
            </a:r>
            <a:endParaRPr lang="fi-FI" sz="2000" dirty="0" smtClean="0"/>
          </a:p>
          <a:p>
            <a:pPr lvl="1"/>
            <a:r>
              <a:rPr lang="fi-FI" sz="2000" dirty="0" err="1" smtClean="0"/>
              <a:t>Taking</a:t>
            </a:r>
            <a:r>
              <a:rPr lang="fi-FI" sz="2000" dirty="0" smtClean="0"/>
              <a:t> into </a:t>
            </a:r>
            <a:r>
              <a:rPr lang="fi-FI" sz="2000" dirty="0" err="1" smtClean="0"/>
              <a:t>account</a:t>
            </a:r>
            <a:r>
              <a:rPr lang="fi-FI" sz="2000" dirty="0" smtClean="0"/>
              <a:t> </a:t>
            </a:r>
            <a:r>
              <a:rPr lang="fi-FI" sz="2000" dirty="0" err="1" smtClean="0"/>
              <a:t>practices</a:t>
            </a:r>
            <a:r>
              <a:rPr lang="fi-FI" sz="2000" dirty="0" smtClean="0"/>
              <a:t> </a:t>
            </a:r>
          </a:p>
          <a:p>
            <a:r>
              <a:rPr lang="fi-FI" sz="2000" dirty="0" smtClean="0"/>
              <a:t>Cons:</a:t>
            </a:r>
          </a:p>
          <a:p>
            <a:pPr lvl="1"/>
            <a:r>
              <a:rPr lang="fi-FI" sz="2000" dirty="0" smtClean="0"/>
              <a:t>Methods are scarce and </a:t>
            </a:r>
            <a:r>
              <a:rPr lang="fi-FI" sz="2000" dirty="0" err="1" smtClean="0"/>
              <a:t>untested</a:t>
            </a:r>
            <a:endParaRPr lang="fi-FI" sz="2000" dirty="0" smtClean="0"/>
          </a:p>
          <a:p>
            <a:pPr lvl="1"/>
            <a:r>
              <a:rPr lang="fi-FI" sz="2000" dirty="0" err="1" smtClean="0"/>
              <a:t>Focusing</a:t>
            </a:r>
            <a:r>
              <a:rPr lang="fi-FI" sz="2000" dirty="0" smtClean="0"/>
              <a:t> on the </a:t>
            </a:r>
            <a:r>
              <a:rPr lang="fi-FI" sz="2000" dirty="0" err="1" smtClean="0"/>
              <a:t>cognitive</a:t>
            </a:r>
            <a:endParaRPr lang="fi-FI" sz="20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Literature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US" sz="2000" dirty="0" smtClean="0">
                <a:solidFill>
                  <a:srgbClr val="FF6600"/>
                </a:solidFill>
              </a:rPr>
              <a:t>Emotions/Affect</a:t>
            </a:r>
          </a:p>
          <a:p>
            <a:r>
              <a:rPr lang="en-US" sz="2000" dirty="0" smtClean="0"/>
              <a:t>Pros:</a:t>
            </a:r>
          </a:p>
          <a:p>
            <a:pPr lvl="1"/>
            <a:r>
              <a:rPr lang="en-US" sz="2000" dirty="0" smtClean="0"/>
              <a:t>Objective and subjective assessment</a:t>
            </a:r>
          </a:p>
          <a:p>
            <a:r>
              <a:rPr lang="en-US" sz="2000" dirty="0" smtClean="0"/>
              <a:t>Cons:</a:t>
            </a:r>
          </a:p>
          <a:p>
            <a:pPr lvl="1"/>
            <a:r>
              <a:rPr lang="en-US" sz="2000" dirty="0" smtClean="0"/>
              <a:t>Identifying underlying reasons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Literature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fi-FI" sz="2000" dirty="0" smtClean="0">
                <a:solidFill>
                  <a:srgbClr val="FF6600"/>
                </a:solidFill>
              </a:rPr>
              <a:t>UX </a:t>
            </a:r>
            <a:r>
              <a:rPr lang="fi-FI" sz="2000" dirty="0" err="1" smtClean="0">
                <a:solidFill>
                  <a:srgbClr val="FF6600"/>
                </a:solidFill>
              </a:rPr>
              <a:t>Measurements</a:t>
            </a:r>
            <a:endParaRPr lang="fi-FI" sz="2000" dirty="0" smtClean="0">
              <a:solidFill>
                <a:srgbClr val="FF6600"/>
              </a:solidFill>
            </a:endParaRPr>
          </a:p>
          <a:p>
            <a:r>
              <a:rPr lang="fi-FI" sz="2000" dirty="0" err="1" smtClean="0"/>
              <a:t>Pros</a:t>
            </a:r>
            <a:r>
              <a:rPr lang="fi-FI" sz="2000" dirty="0" smtClean="0"/>
              <a:t>:</a:t>
            </a:r>
          </a:p>
          <a:p>
            <a:pPr lvl="1"/>
            <a:r>
              <a:rPr lang="fi-FI" sz="2000" dirty="0" smtClean="0"/>
              <a:t>This is what we are trying to do </a:t>
            </a:r>
            <a:r>
              <a:rPr lang="fi-FI" sz="2000" dirty="0" smtClean="0">
                <a:sym typeface="Wingdings" pitchFamily="2" charset="2"/>
              </a:rPr>
              <a:t></a:t>
            </a:r>
            <a:endParaRPr lang="fi-FI" sz="2000" dirty="0" smtClean="0"/>
          </a:p>
          <a:p>
            <a:r>
              <a:rPr lang="fi-FI" sz="2000" dirty="0" smtClean="0"/>
              <a:t>Cons:</a:t>
            </a:r>
          </a:p>
          <a:p>
            <a:pPr lvl="1"/>
            <a:r>
              <a:rPr lang="fi-FI" sz="2000" dirty="0" smtClean="0"/>
              <a:t>Methods haven’t been tested exhaustively, methods </a:t>
            </a:r>
            <a:r>
              <a:rPr lang="fi-FI" sz="2000" dirty="0" err="1" smtClean="0"/>
              <a:t>are</a:t>
            </a:r>
            <a:r>
              <a:rPr lang="fi-FI" sz="2000" dirty="0" smtClean="0"/>
              <a:t> </a:t>
            </a:r>
            <a:r>
              <a:rPr lang="fi-FI" sz="2000" dirty="0" err="1" smtClean="0"/>
              <a:t>limited</a:t>
            </a:r>
            <a:endParaRPr lang="fi-FI" sz="2000" dirty="0" smtClean="0"/>
          </a:p>
          <a:p>
            <a:pPr lvl="1"/>
            <a:r>
              <a:rPr lang="fi-FI" sz="2000" dirty="0" err="1" smtClean="0"/>
              <a:t>Not</a:t>
            </a:r>
            <a:r>
              <a:rPr lang="fi-FI" sz="2000" dirty="0" smtClean="0"/>
              <a:t> </a:t>
            </a:r>
            <a:r>
              <a:rPr lang="fi-FI" sz="2000" dirty="0" err="1" smtClean="0"/>
              <a:t>defined</a:t>
            </a:r>
            <a:endParaRPr lang="fi-FI" sz="20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Literature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2204592" cy="426296"/>
          </a:xfrm>
        </p:spPr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en-US" sz="2000" dirty="0" smtClean="0">
                <a:solidFill>
                  <a:srgbClr val="FF6600"/>
                </a:solidFill>
              </a:rPr>
              <a:t>Measurable items…</a:t>
            </a:r>
            <a:endParaRPr lang="en-US" sz="2000" dirty="0">
              <a:solidFill>
                <a:srgbClr val="FF66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57200" y="2049726"/>
            <a:ext cx="3961105" cy="469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fi-FI" b="1" u="sng" dirty="0" err="1" smtClean="0"/>
              <a:t>User</a:t>
            </a:r>
            <a:r>
              <a:rPr lang="fi-FI" b="1" u="sng" dirty="0" smtClean="0"/>
              <a:t> </a:t>
            </a:r>
            <a:r>
              <a:rPr lang="fi-FI" b="1" u="sng" dirty="0" err="1" smtClean="0"/>
              <a:t>Value</a:t>
            </a:r>
            <a:endParaRPr lang="fi-FI" b="1" u="sng" dirty="0" smtClean="0"/>
          </a:p>
          <a:p>
            <a:pPr>
              <a:buNone/>
            </a:pPr>
            <a:r>
              <a:rPr lang="fi-FI" dirty="0" smtClean="0">
                <a:solidFill>
                  <a:srgbClr val="FF6600"/>
                </a:solidFill>
              </a:rPr>
              <a:t>(</a:t>
            </a:r>
            <a:r>
              <a:rPr lang="fi-FI" dirty="0" err="1" smtClean="0">
                <a:solidFill>
                  <a:srgbClr val="FF6600"/>
                </a:solidFill>
              </a:rPr>
              <a:t>Holbrook</a:t>
            </a:r>
            <a:r>
              <a:rPr lang="fi-FI" dirty="0" smtClean="0">
                <a:solidFill>
                  <a:srgbClr val="FF6600"/>
                </a:solidFill>
              </a:rPr>
              <a:t> 1999)</a:t>
            </a:r>
            <a:endParaRPr lang="en-US" dirty="0" smtClean="0">
              <a:solidFill>
                <a:srgbClr val="FF6600"/>
              </a:solidFill>
            </a:endParaRPr>
          </a:p>
          <a:p>
            <a:r>
              <a:rPr lang="en-US" dirty="0" smtClean="0"/>
              <a:t>Efficiency</a:t>
            </a:r>
          </a:p>
          <a:p>
            <a:r>
              <a:rPr lang="en-US" dirty="0" smtClean="0"/>
              <a:t>Excellence</a:t>
            </a:r>
          </a:p>
          <a:p>
            <a:r>
              <a:rPr lang="en-US" dirty="0" smtClean="0"/>
              <a:t>Play</a:t>
            </a:r>
          </a:p>
          <a:p>
            <a:r>
              <a:rPr lang="en-US" dirty="0" smtClean="0"/>
              <a:t>Aesthetics</a:t>
            </a:r>
          </a:p>
          <a:p>
            <a:r>
              <a:rPr lang="en-US" dirty="0" smtClean="0"/>
              <a:t>Status</a:t>
            </a:r>
          </a:p>
          <a:p>
            <a:r>
              <a:rPr lang="en-US" dirty="0" smtClean="0"/>
              <a:t>Esteem</a:t>
            </a:r>
          </a:p>
          <a:p>
            <a:r>
              <a:rPr lang="en-US" dirty="0" smtClean="0"/>
              <a:t>Ethics</a:t>
            </a:r>
          </a:p>
          <a:p>
            <a:r>
              <a:rPr lang="en-US" dirty="0" smtClean="0"/>
              <a:t>Spirituality</a:t>
            </a:r>
          </a:p>
          <a:p>
            <a:endParaRPr lang="en-US" dirty="0" smtClean="0"/>
          </a:p>
          <a:p>
            <a:pPr>
              <a:buNone/>
            </a:pPr>
            <a:r>
              <a:rPr lang="en-US" dirty="0" err="1" smtClean="0">
                <a:solidFill>
                  <a:srgbClr val="FF6600"/>
                </a:solidFill>
              </a:rPr>
              <a:t>Boztepe</a:t>
            </a:r>
            <a:r>
              <a:rPr lang="en-US" dirty="0" smtClean="0">
                <a:solidFill>
                  <a:srgbClr val="FF6600"/>
                </a:solidFill>
              </a:rPr>
              <a:t> (2007)</a:t>
            </a:r>
          </a:p>
          <a:p>
            <a:r>
              <a:rPr lang="en-US" dirty="0" smtClean="0"/>
              <a:t>utility</a:t>
            </a:r>
          </a:p>
          <a:p>
            <a:r>
              <a:rPr lang="en-US" dirty="0" smtClean="0"/>
              <a:t>social significance</a:t>
            </a:r>
          </a:p>
          <a:p>
            <a:r>
              <a:rPr lang="en-US" dirty="0" smtClean="0"/>
              <a:t>Emotional</a:t>
            </a:r>
          </a:p>
          <a:p>
            <a:r>
              <a:rPr lang="en-US" dirty="0" smtClean="0"/>
              <a:t>spiritual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4570705" y="2049726"/>
            <a:ext cx="3961105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fi-FI" b="1" u="sng" dirty="0" smtClean="0"/>
              <a:t>UX </a:t>
            </a:r>
            <a:r>
              <a:rPr lang="fi-FI" b="1" u="sng" dirty="0" err="1" smtClean="0"/>
              <a:t>metrics</a:t>
            </a:r>
            <a:endParaRPr lang="fi-FI" b="1" u="sng" dirty="0" smtClean="0"/>
          </a:p>
          <a:p>
            <a:pPr>
              <a:buNone/>
            </a:pPr>
            <a:r>
              <a:rPr lang="en-US" dirty="0" smtClean="0">
                <a:solidFill>
                  <a:srgbClr val="FF6600"/>
                </a:solidFill>
              </a:rPr>
              <a:t>(</a:t>
            </a:r>
            <a:r>
              <a:rPr lang="en-US" dirty="0" err="1" smtClean="0">
                <a:solidFill>
                  <a:srgbClr val="FF6600"/>
                </a:solidFill>
              </a:rPr>
              <a:t>Hassenzahl</a:t>
            </a:r>
            <a:r>
              <a:rPr lang="en-US" dirty="0" smtClean="0">
                <a:solidFill>
                  <a:srgbClr val="FF6600"/>
                </a:solidFill>
              </a:rPr>
              <a:t> et al 2003)</a:t>
            </a:r>
            <a:endParaRPr lang="en-US" dirty="0" smtClean="0"/>
          </a:p>
          <a:p>
            <a:r>
              <a:rPr lang="en-US" dirty="0" smtClean="0"/>
              <a:t>Pragmatic Quality</a:t>
            </a:r>
          </a:p>
          <a:p>
            <a:r>
              <a:rPr lang="en-US" dirty="0" smtClean="0"/>
              <a:t>Hedonic Quality</a:t>
            </a:r>
          </a:p>
          <a:p>
            <a:pPr lvl="1"/>
            <a:r>
              <a:rPr lang="en-US" dirty="0" smtClean="0"/>
              <a:t>Stimulation</a:t>
            </a:r>
          </a:p>
          <a:p>
            <a:pPr lvl="1"/>
            <a:r>
              <a:rPr lang="en-US" dirty="0" smtClean="0"/>
              <a:t>Identification</a:t>
            </a:r>
          </a:p>
          <a:p>
            <a:pPr>
              <a:buNone/>
            </a:pPr>
            <a:endParaRPr lang="en-US" dirty="0" smtClean="0">
              <a:solidFill>
                <a:srgbClr val="FF6600"/>
              </a:solidFill>
            </a:endParaRPr>
          </a:p>
          <a:p>
            <a:pPr>
              <a:buNone/>
            </a:pPr>
            <a:r>
              <a:rPr lang="en-US" dirty="0" smtClean="0">
                <a:solidFill>
                  <a:srgbClr val="FF6600"/>
                </a:solidFill>
              </a:rPr>
              <a:t>(</a:t>
            </a:r>
            <a:r>
              <a:rPr lang="en-US" dirty="0" err="1" smtClean="0">
                <a:solidFill>
                  <a:srgbClr val="FF6600"/>
                </a:solidFill>
              </a:rPr>
              <a:t>Laugwitz</a:t>
            </a:r>
            <a:r>
              <a:rPr lang="en-US" dirty="0" smtClean="0">
                <a:solidFill>
                  <a:srgbClr val="FF6600"/>
                </a:solidFill>
              </a:rPr>
              <a:t> et al 2008)</a:t>
            </a:r>
          </a:p>
          <a:p>
            <a:r>
              <a:rPr lang="en-US" dirty="0" err="1" smtClean="0">
                <a:solidFill>
                  <a:srgbClr val="000000"/>
                </a:solidFill>
              </a:rPr>
              <a:t>Attractivity</a:t>
            </a:r>
            <a:endParaRPr lang="en-US" dirty="0" smtClean="0">
              <a:solidFill>
                <a:srgbClr val="000000"/>
              </a:solidFill>
            </a:endParaRPr>
          </a:p>
          <a:p>
            <a:r>
              <a:rPr lang="en-US" dirty="0" smtClean="0">
                <a:solidFill>
                  <a:srgbClr val="000000"/>
                </a:solidFill>
              </a:rPr>
              <a:t>Perspicuity (clarity/comprehensibility)</a:t>
            </a:r>
          </a:p>
          <a:p>
            <a:r>
              <a:rPr lang="en-US" dirty="0" smtClean="0">
                <a:solidFill>
                  <a:srgbClr val="000000"/>
                </a:solidFill>
              </a:rPr>
              <a:t>Efficiency</a:t>
            </a:r>
          </a:p>
          <a:p>
            <a:r>
              <a:rPr lang="en-US" dirty="0" smtClean="0">
                <a:solidFill>
                  <a:srgbClr val="000000"/>
                </a:solidFill>
              </a:rPr>
              <a:t>Dependability</a:t>
            </a:r>
          </a:p>
          <a:p>
            <a:r>
              <a:rPr lang="en-US" dirty="0" smtClean="0">
                <a:solidFill>
                  <a:srgbClr val="000000"/>
                </a:solidFill>
              </a:rPr>
              <a:t>Stimulation</a:t>
            </a:r>
          </a:p>
          <a:p>
            <a:r>
              <a:rPr lang="en-US" dirty="0" smtClean="0">
                <a:solidFill>
                  <a:srgbClr val="000000"/>
                </a:solidFill>
              </a:rPr>
              <a:t>Novelty</a:t>
            </a:r>
          </a:p>
        </p:txBody>
      </p:sp>
      <p:cxnSp>
        <p:nvCxnSpPr>
          <p:cNvPr id="7" name="Straight Connector 6"/>
          <p:cNvCxnSpPr/>
          <p:nvPr/>
        </p:nvCxnSpPr>
        <p:spPr>
          <a:xfrm rot="5400000">
            <a:off x="2182011" y="4262000"/>
            <a:ext cx="4472591" cy="1588"/>
          </a:xfrm>
          <a:prstGeom prst="line">
            <a:avLst/>
          </a:prstGeom>
          <a:ln w="31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Literature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2204592" cy="426296"/>
          </a:xfrm>
        </p:spPr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en-US" sz="2000" dirty="0" smtClean="0">
                <a:solidFill>
                  <a:srgbClr val="FF6600"/>
                </a:solidFill>
              </a:rPr>
              <a:t>Measurable items…</a:t>
            </a:r>
            <a:endParaRPr lang="en-US" sz="2000" dirty="0">
              <a:solidFill>
                <a:srgbClr val="FF66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57200" y="2049726"/>
            <a:ext cx="396110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n-US" b="1" u="sng" dirty="0" smtClean="0">
                <a:solidFill>
                  <a:srgbClr val="000000"/>
                </a:solidFill>
              </a:rPr>
              <a:t>User Satisfaction</a:t>
            </a:r>
          </a:p>
          <a:p>
            <a:pPr>
              <a:buNone/>
            </a:pPr>
            <a:r>
              <a:rPr lang="en-US" dirty="0" smtClean="0">
                <a:solidFill>
                  <a:srgbClr val="FF6600"/>
                </a:solidFill>
              </a:rPr>
              <a:t>(</a:t>
            </a:r>
            <a:r>
              <a:rPr lang="en-US" dirty="0" err="1" smtClean="0">
                <a:solidFill>
                  <a:srgbClr val="FF6600"/>
                </a:solidFill>
              </a:rPr>
              <a:t>Kirakowski</a:t>
            </a:r>
            <a:r>
              <a:rPr lang="en-US" dirty="0" smtClean="0">
                <a:solidFill>
                  <a:srgbClr val="FF6600"/>
                </a:solidFill>
              </a:rPr>
              <a:t> 1996)</a:t>
            </a:r>
          </a:p>
          <a:p>
            <a:r>
              <a:rPr lang="en-US" dirty="0" smtClean="0"/>
              <a:t>Efficiency</a:t>
            </a:r>
          </a:p>
          <a:p>
            <a:r>
              <a:rPr lang="en-US" dirty="0" smtClean="0"/>
              <a:t>Affect</a:t>
            </a:r>
          </a:p>
          <a:p>
            <a:r>
              <a:rPr lang="en-US" dirty="0" smtClean="0"/>
              <a:t>Helpfulness</a:t>
            </a:r>
          </a:p>
          <a:p>
            <a:r>
              <a:rPr lang="en-US" dirty="0" smtClean="0"/>
              <a:t>Control</a:t>
            </a:r>
          </a:p>
          <a:p>
            <a:r>
              <a:rPr lang="en-US" dirty="0" err="1" smtClean="0"/>
              <a:t>Learnability</a:t>
            </a:r>
            <a:endParaRPr lang="en-US" dirty="0" smtClean="0"/>
          </a:p>
          <a:p>
            <a:pPr>
              <a:buNone/>
            </a:pP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4570705" y="2049726"/>
            <a:ext cx="3961105" cy="2862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n-US" b="1" u="sng" dirty="0" smtClean="0">
                <a:solidFill>
                  <a:srgbClr val="000000"/>
                </a:solidFill>
              </a:rPr>
              <a:t>NASA TLX</a:t>
            </a:r>
          </a:p>
          <a:p>
            <a:pPr>
              <a:buNone/>
            </a:pPr>
            <a:r>
              <a:rPr lang="en-US" dirty="0" smtClean="0">
                <a:solidFill>
                  <a:srgbClr val="FF6600"/>
                </a:solidFill>
              </a:rPr>
              <a:t>(Hart &amp; </a:t>
            </a:r>
            <a:r>
              <a:rPr lang="en-US" dirty="0" err="1" smtClean="0">
                <a:solidFill>
                  <a:srgbClr val="FF6600"/>
                </a:solidFill>
              </a:rPr>
              <a:t>Staveland</a:t>
            </a:r>
            <a:r>
              <a:rPr lang="en-US" dirty="0" smtClean="0">
                <a:solidFill>
                  <a:srgbClr val="FF6600"/>
                </a:solidFill>
              </a:rPr>
              <a:t> 1988)</a:t>
            </a:r>
          </a:p>
          <a:p>
            <a:pPr>
              <a:buNone/>
            </a:pPr>
            <a:r>
              <a:rPr lang="en-US" dirty="0" smtClean="0"/>
              <a:t>Mental demand</a:t>
            </a:r>
          </a:p>
          <a:p>
            <a:pPr>
              <a:buNone/>
            </a:pPr>
            <a:r>
              <a:rPr lang="en-US" dirty="0" smtClean="0"/>
              <a:t>Physical demand</a:t>
            </a:r>
          </a:p>
          <a:p>
            <a:pPr>
              <a:buNone/>
            </a:pPr>
            <a:r>
              <a:rPr lang="en-US" dirty="0" smtClean="0"/>
              <a:t>Temporal demand</a:t>
            </a:r>
          </a:p>
          <a:p>
            <a:pPr>
              <a:buNone/>
            </a:pPr>
            <a:r>
              <a:rPr lang="en-US" dirty="0" smtClean="0"/>
              <a:t>Performance</a:t>
            </a:r>
          </a:p>
          <a:p>
            <a:pPr>
              <a:buNone/>
            </a:pPr>
            <a:r>
              <a:rPr lang="en-US" dirty="0" smtClean="0"/>
              <a:t>Effort</a:t>
            </a:r>
          </a:p>
          <a:p>
            <a:pPr>
              <a:buNone/>
            </a:pPr>
            <a:r>
              <a:rPr lang="en-US" dirty="0" smtClean="0"/>
              <a:t>Frustration</a:t>
            </a:r>
          </a:p>
          <a:p>
            <a:pPr>
              <a:buNone/>
            </a:pPr>
            <a:endParaRPr lang="en-US" b="1" u="sng" dirty="0" smtClean="0">
              <a:solidFill>
                <a:srgbClr val="000000"/>
              </a:solidFill>
            </a:endParaRPr>
          </a:p>
          <a:p>
            <a:pPr>
              <a:buNone/>
            </a:pPr>
            <a:endParaRPr lang="en-US" dirty="0" smtClean="0">
              <a:solidFill>
                <a:srgbClr val="000000"/>
              </a:solidFill>
            </a:endParaRPr>
          </a:p>
        </p:txBody>
      </p:sp>
      <p:cxnSp>
        <p:nvCxnSpPr>
          <p:cNvPr id="7" name="Straight Connector 6"/>
          <p:cNvCxnSpPr/>
          <p:nvPr/>
        </p:nvCxnSpPr>
        <p:spPr>
          <a:xfrm rot="5400000">
            <a:off x="2182011" y="4262000"/>
            <a:ext cx="4472591" cy="1588"/>
          </a:xfrm>
          <a:prstGeom prst="line">
            <a:avLst/>
          </a:prstGeom>
          <a:ln w="31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Literature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2204592" cy="426296"/>
          </a:xfrm>
        </p:spPr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en-US" sz="2000" dirty="0" smtClean="0">
                <a:solidFill>
                  <a:srgbClr val="FF6600"/>
                </a:solidFill>
              </a:rPr>
              <a:t>Measurable items…</a:t>
            </a:r>
            <a:endParaRPr lang="en-US" sz="2000" dirty="0">
              <a:solidFill>
                <a:srgbClr val="FF66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57200" y="2049726"/>
            <a:ext cx="396110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n-US" b="1" u="sng" dirty="0" err="1" smtClean="0">
                <a:solidFill>
                  <a:srgbClr val="000000"/>
                </a:solidFill>
              </a:rPr>
              <a:t>ServQual/ServPerf</a:t>
            </a:r>
            <a:endParaRPr lang="en-US" b="1" u="sng" dirty="0" smtClean="0">
              <a:solidFill>
                <a:srgbClr val="000000"/>
              </a:solidFill>
            </a:endParaRPr>
          </a:p>
          <a:p>
            <a:pPr>
              <a:buNone/>
            </a:pPr>
            <a:r>
              <a:rPr lang="fi-FI" dirty="0" smtClean="0">
                <a:solidFill>
                  <a:srgbClr val="FF6600"/>
                </a:solidFill>
              </a:rPr>
              <a:t>(</a:t>
            </a:r>
            <a:r>
              <a:rPr lang="fi-FI" dirty="0" err="1" smtClean="0">
                <a:solidFill>
                  <a:srgbClr val="FF6600"/>
                </a:solidFill>
              </a:rPr>
              <a:t>Parasuraman</a:t>
            </a:r>
            <a:r>
              <a:rPr lang="fi-FI" dirty="0" smtClean="0">
                <a:solidFill>
                  <a:srgbClr val="FF6600"/>
                </a:solidFill>
              </a:rPr>
              <a:t> et </a:t>
            </a:r>
            <a:r>
              <a:rPr lang="fi-FI" dirty="0" err="1" smtClean="0">
                <a:solidFill>
                  <a:srgbClr val="FF6600"/>
                </a:solidFill>
              </a:rPr>
              <a:t>al</a:t>
            </a:r>
            <a:r>
              <a:rPr lang="fi-FI" dirty="0" smtClean="0">
                <a:solidFill>
                  <a:srgbClr val="FF6600"/>
                </a:solidFill>
              </a:rPr>
              <a:t> 1988)</a:t>
            </a:r>
          </a:p>
          <a:p>
            <a:r>
              <a:rPr lang="fi-FI" dirty="0" err="1" smtClean="0"/>
              <a:t>Tangibles</a:t>
            </a:r>
            <a:endParaRPr lang="fi-FI" dirty="0" smtClean="0"/>
          </a:p>
          <a:p>
            <a:r>
              <a:rPr lang="fi-FI" dirty="0" err="1" smtClean="0"/>
              <a:t>Reliability</a:t>
            </a:r>
            <a:endParaRPr lang="fi-FI" dirty="0" smtClean="0"/>
          </a:p>
          <a:p>
            <a:r>
              <a:rPr lang="fi-FI" dirty="0" err="1" smtClean="0"/>
              <a:t>Responsiveness</a:t>
            </a:r>
            <a:endParaRPr lang="fi-FI" dirty="0" smtClean="0"/>
          </a:p>
          <a:p>
            <a:r>
              <a:rPr lang="fi-FI" dirty="0" smtClean="0"/>
              <a:t>Assurance</a:t>
            </a:r>
          </a:p>
          <a:p>
            <a:r>
              <a:rPr lang="fi-FI" dirty="0" err="1" smtClean="0"/>
              <a:t>Empathy</a:t>
            </a:r>
            <a:endParaRPr lang="en-US" dirty="0" smtClean="0"/>
          </a:p>
          <a:p>
            <a:pPr>
              <a:buNone/>
            </a:pP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4570705" y="2049726"/>
            <a:ext cx="396110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n-US" b="1" u="sng" dirty="0" err="1" smtClean="0">
                <a:solidFill>
                  <a:srgbClr val="000000"/>
                </a:solidFill>
              </a:rPr>
              <a:t>PrEmo</a:t>
            </a:r>
            <a:endParaRPr lang="en-US" b="1" u="sng" dirty="0" smtClean="0">
              <a:solidFill>
                <a:srgbClr val="000000"/>
              </a:solidFill>
            </a:endParaRPr>
          </a:p>
          <a:p>
            <a:pPr>
              <a:buNone/>
            </a:pPr>
            <a:r>
              <a:rPr lang="en-US" dirty="0" smtClean="0">
                <a:solidFill>
                  <a:srgbClr val="FF6600"/>
                </a:solidFill>
              </a:rPr>
              <a:t>(</a:t>
            </a:r>
            <a:r>
              <a:rPr lang="en-US" dirty="0" err="1" smtClean="0">
                <a:solidFill>
                  <a:srgbClr val="FF6600"/>
                </a:solidFill>
              </a:rPr>
              <a:t>Desmet</a:t>
            </a:r>
            <a:r>
              <a:rPr lang="en-US" dirty="0" smtClean="0">
                <a:solidFill>
                  <a:srgbClr val="FF6600"/>
                </a:solidFill>
              </a:rPr>
              <a:t> 2003)</a:t>
            </a:r>
            <a:endParaRPr lang="en-US" b="1" u="sng" dirty="0" smtClean="0">
              <a:solidFill>
                <a:srgbClr val="000000"/>
              </a:solidFill>
            </a:endParaRPr>
          </a:p>
          <a:p>
            <a:pPr>
              <a:buNone/>
            </a:pPr>
            <a:endParaRPr lang="en-US" dirty="0" smtClean="0">
              <a:solidFill>
                <a:srgbClr val="000000"/>
              </a:solidFill>
            </a:endParaRPr>
          </a:p>
        </p:txBody>
      </p:sp>
      <p:cxnSp>
        <p:nvCxnSpPr>
          <p:cNvPr id="7" name="Straight Connector 6"/>
          <p:cNvCxnSpPr/>
          <p:nvPr/>
        </p:nvCxnSpPr>
        <p:spPr>
          <a:xfrm rot="5400000">
            <a:off x="2182011" y="4262000"/>
            <a:ext cx="4472591" cy="1588"/>
          </a:xfrm>
          <a:prstGeom prst="line">
            <a:avLst/>
          </a:prstGeom>
          <a:ln w="31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73149" y="2973056"/>
            <a:ext cx="4318000" cy="27432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Status of the project</a:t>
            </a:r>
            <a:endParaRPr lang="en-US" dirty="0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bg1">
                    <a:lumMod val="85000"/>
                  </a:schemeClr>
                </a:solidFill>
              </a:rPr>
              <a:t>Interviews</a:t>
            </a:r>
          </a:p>
          <a:p>
            <a:r>
              <a:rPr lang="en-US" dirty="0" smtClean="0">
                <a:solidFill>
                  <a:schemeClr val="bg1">
                    <a:lumMod val="85000"/>
                  </a:schemeClr>
                </a:solidFill>
              </a:rPr>
              <a:t>Literature</a:t>
            </a:r>
          </a:p>
          <a:p>
            <a:r>
              <a:rPr lang="en-US" dirty="0" smtClean="0">
                <a:solidFill>
                  <a:srgbClr val="FF6600"/>
                </a:solidFill>
              </a:rPr>
              <a:t>Project Plan</a:t>
            </a:r>
            <a:endParaRPr lang="en-US" dirty="0">
              <a:solidFill>
                <a:srgbClr val="FF66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dirty="0" smtClean="0"/>
              <a:t>Project Plan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fi-FI" sz="2000" dirty="0" err="1" smtClean="0">
                <a:solidFill>
                  <a:srgbClr val="FF6600"/>
                </a:solidFill>
              </a:rPr>
              <a:t>Milestone</a:t>
            </a:r>
            <a:r>
              <a:rPr lang="fi-FI" sz="2000" dirty="0" smtClean="0">
                <a:solidFill>
                  <a:srgbClr val="FF6600"/>
                </a:solidFill>
              </a:rPr>
              <a:t> 2</a:t>
            </a:r>
            <a:endParaRPr lang="fi-FI" sz="2000" dirty="0" smtClean="0"/>
          </a:p>
          <a:p>
            <a:pPr>
              <a:buNone/>
            </a:pPr>
            <a:r>
              <a:rPr lang="en-GB" sz="2000" dirty="0" smtClean="0"/>
              <a:t>Background study and preliminary framework of UX</a:t>
            </a:r>
            <a:endParaRPr lang="en-US" sz="2000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914400" y="2926080"/>
          <a:ext cx="7086608" cy="2941317"/>
        </p:xfrm>
        <a:graphic>
          <a:graphicData uri="http://schemas.openxmlformats.org/drawingml/2006/table">
            <a:tbl>
              <a:tblPr/>
              <a:tblGrid>
                <a:gridCol w="2249446"/>
                <a:gridCol w="219871"/>
                <a:gridCol w="219871"/>
                <a:gridCol w="219871"/>
                <a:gridCol w="219871"/>
                <a:gridCol w="219871"/>
                <a:gridCol w="219871"/>
                <a:gridCol w="219871"/>
                <a:gridCol w="219871"/>
                <a:gridCol w="219871"/>
                <a:gridCol w="219871"/>
                <a:gridCol w="219871"/>
                <a:gridCol w="219871"/>
                <a:gridCol w="219871"/>
                <a:gridCol w="219871"/>
                <a:gridCol w="219871"/>
                <a:gridCol w="219871"/>
                <a:gridCol w="219871"/>
                <a:gridCol w="219871"/>
                <a:gridCol w="219871"/>
                <a:gridCol w="219871"/>
                <a:gridCol w="219871"/>
                <a:gridCol w="219871"/>
              </a:tblGrid>
              <a:tr h="326813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6813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UX Framework 1-4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6"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8" gridSpan="2"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CCCCCC"/>
                    </a:solidFill>
                  </a:tcPr>
                </a:tc>
                <a:tc rowSpan="8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8"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26813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UX Framework 5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6"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8"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26813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UX Integration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6"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8"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26813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UXP 1 &amp; 2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6"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99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8"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26813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UXP 3 &amp; 4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10"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99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8"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26813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UXM 1-3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6"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8"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26813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UXM 4-5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12"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8"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26813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UXX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6"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808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808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8"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808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</a:tbl>
          </a:graphicData>
        </a:graphic>
      </p:graphicFrame>
      <p:cxnSp>
        <p:nvCxnSpPr>
          <p:cNvPr id="6" name="Straight Connector 5"/>
          <p:cNvCxnSpPr/>
          <p:nvPr/>
        </p:nvCxnSpPr>
        <p:spPr>
          <a:xfrm rot="5400000">
            <a:off x="2743200" y="4419600"/>
            <a:ext cx="3505200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i-FI" dirty="0" err="1" smtClean="0"/>
              <a:t>Integrating</a:t>
            </a:r>
            <a:r>
              <a:rPr lang="fi-FI" dirty="0" smtClean="0"/>
              <a:t> UXP, UXM and UXX</a:t>
            </a:r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FF6600"/>
                </a:solidFill>
              </a:rPr>
              <a:t>Interplay &amp; Integration</a:t>
            </a:r>
            <a:endParaRPr lang="en-US" dirty="0">
              <a:solidFill>
                <a:srgbClr val="FF66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UX Tools Interplay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dirty="0" smtClean="0"/>
              <a:t>All stages: key properties of product category. This is something easy for Nokia.</a:t>
            </a:r>
          </a:p>
          <a:p>
            <a:r>
              <a:rPr lang="en-US" sz="2000" dirty="0" smtClean="0"/>
              <a:t>All stages: relevant user practices. This is something more novel and infinitely more challenging.</a:t>
            </a:r>
          </a:p>
          <a:p>
            <a:r>
              <a:rPr lang="en-US" sz="2000" dirty="0" smtClean="0"/>
              <a:t>UXP: abstract UX goals. Produced by UXP.</a:t>
            </a:r>
          </a:p>
          <a:p>
            <a:r>
              <a:rPr lang="en-US" sz="2000" dirty="0" smtClean="0"/>
              <a:t>UXM: UX properties of the product for </a:t>
            </a:r>
            <a:r>
              <a:rPr lang="en-US" sz="2000" dirty="0" err="1" smtClean="0"/>
              <a:t>concepting</a:t>
            </a:r>
            <a:r>
              <a:rPr lang="en-US" sz="2000" dirty="0" smtClean="0"/>
              <a:t>. Produced before and evaluated by UXM.</a:t>
            </a:r>
          </a:p>
          <a:p>
            <a:r>
              <a:rPr lang="en-US" sz="2000" dirty="0" smtClean="0"/>
              <a:t>UXX: precise UX properties of the product. Produced before and tested by UXX.</a:t>
            </a:r>
          </a:p>
          <a:p>
            <a:pPr>
              <a:buNone/>
            </a:pP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UX Tools Integration?</a:t>
            </a:r>
            <a:endParaRPr lang="en-US" dirty="0"/>
          </a:p>
        </p:txBody>
      </p:sp>
      <p:pic>
        <p:nvPicPr>
          <p:cNvPr id="7" name="Picture 6" descr="PD_Proces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87972"/>
            <a:ext cx="9156959" cy="54238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i-FI" dirty="0" err="1" smtClean="0"/>
              <a:t>Focusing</a:t>
            </a:r>
            <a:r>
              <a:rPr lang="fi-FI" dirty="0" smtClean="0"/>
              <a:t> UX and </a:t>
            </a:r>
            <a:r>
              <a:rPr lang="fi-FI" dirty="0" err="1" smtClean="0"/>
              <a:t>Framework</a:t>
            </a:r>
            <a:endParaRPr lang="fi-FI" dirty="0" smtClean="0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FF6600"/>
                </a:solidFill>
              </a:rPr>
              <a:t>Towards a Framework</a:t>
            </a:r>
            <a:endParaRPr lang="en-US" dirty="0">
              <a:solidFill>
                <a:srgbClr val="FF66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Focusing UX</a:t>
            </a:r>
            <a:endParaRPr lang="en-US" dirty="0"/>
          </a:p>
        </p:txBody>
      </p:sp>
      <p:pic>
        <p:nvPicPr>
          <p:cNvPr id="8" name="Picture 7" descr="Consumer_UserExperienc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105247"/>
            <a:ext cx="9144000" cy="340406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Focusing UX</a:t>
            </a:r>
            <a:endParaRPr lang="en-US" dirty="0"/>
          </a:p>
        </p:txBody>
      </p:sp>
      <p:cxnSp>
        <p:nvCxnSpPr>
          <p:cNvPr id="9" name="Straight Arrow Connector 8"/>
          <p:cNvCxnSpPr/>
          <p:nvPr/>
        </p:nvCxnSpPr>
        <p:spPr>
          <a:xfrm rot="5400000" flipH="1" flipV="1">
            <a:off x="2873386" y="3138188"/>
            <a:ext cx="2857520" cy="1588"/>
          </a:xfrm>
          <a:prstGeom prst="straightConnector1">
            <a:avLst/>
          </a:prstGeom>
          <a:ln w="349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>
            <a:off x="4302146" y="4566948"/>
            <a:ext cx="2857520" cy="1588"/>
          </a:xfrm>
          <a:prstGeom prst="straightConnector1">
            <a:avLst/>
          </a:prstGeom>
          <a:ln w="349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 rot="5400000">
            <a:off x="3016262" y="4566948"/>
            <a:ext cx="1285884" cy="1285884"/>
          </a:xfrm>
          <a:prstGeom prst="straightConnector1">
            <a:avLst/>
          </a:prstGeom>
          <a:ln w="349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 rot="16200000">
            <a:off x="3064554" y="2700479"/>
            <a:ext cx="28575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i-FI" dirty="0" smtClean="0">
                <a:latin typeface="Helvetica Neue"/>
                <a:cs typeface="Helvetica Neue"/>
              </a:rPr>
              <a:t>Consumer experience</a:t>
            </a:r>
            <a:endParaRPr lang="en-US" dirty="0">
              <a:latin typeface="Helvetica Neue"/>
              <a:cs typeface="Helvetica Neue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613044" y="4568536"/>
            <a:ext cx="28575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i-FI" dirty="0" smtClean="0">
                <a:latin typeface="Helvetica Neue"/>
                <a:cs typeface="Helvetica Neue"/>
              </a:rPr>
              <a:t>Product development</a:t>
            </a:r>
          </a:p>
        </p:txBody>
      </p:sp>
      <p:sp>
        <p:nvSpPr>
          <p:cNvPr id="14" name="TextBox 13"/>
          <p:cNvSpPr txBox="1"/>
          <p:nvPr/>
        </p:nvSpPr>
        <p:spPr>
          <a:xfrm rot="18900000">
            <a:off x="2375463" y="4609842"/>
            <a:ext cx="28575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i-FI" sz="1600" dirty="0" smtClean="0">
                <a:latin typeface="Helvetica Neue"/>
                <a:cs typeface="Helvetica Neue"/>
              </a:rPr>
              <a:t>Operationalizations</a:t>
            </a:r>
            <a:endParaRPr lang="en-US" sz="1600" dirty="0">
              <a:latin typeface="Helvetica Neue"/>
              <a:cs typeface="Helvetica Neue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UX Framework…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sentation_Templa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Presentation_Template.potx</Template>
  <TotalTime>3379</TotalTime>
  <Words>868</Words>
  <Application>Microsoft Macintosh PowerPoint</Application>
  <PresentationFormat>On-screen Show (4:3)</PresentationFormat>
  <Paragraphs>276</Paragraphs>
  <Slides>34</Slides>
  <Notes>0</Notes>
  <HiddenSlides>0</HiddenSlides>
  <MMClips>0</MMClips>
  <ScaleCrop>false</ScaleCrop>
  <HeadingPairs>
    <vt:vector size="4" baseType="variant">
      <vt:variant>
        <vt:lpstr>Design Template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35" baseType="lpstr">
      <vt:lpstr>Presentation_Template</vt:lpstr>
      <vt:lpstr>UX Tools Workshop</vt:lpstr>
      <vt:lpstr>Agenda</vt:lpstr>
      <vt:lpstr>Results from the previous workshop</vt:lpstr>
      <vt:lpstr>Workshop Results</vt:lpstr>
      <vt:lpstr>Workshop Results</vt:lpstr>
      <vt:lpstr>Workshop Results</vt:lpstr>
      <vt:lpstr>Workshop Results</vt:lpstr>
      <vt:lpstr>Workshop Results</vt:lpstr>
      <vt:lpstr>Status of the project</vt:lpstr>
      <vt:lpstr>Status of the project</vt:lpstr>
      <vt:lpstr>Interviews</vt:lpstr>
      <vt:lpstr>Interviews</vt:lpstr>
      <vt:lpstr>Status of the project</vt:lpstr>
      <vt:lpstr>Literature</vt:lpstr>
      <vt:lpstr>Literature</vt:lpstr>
      <vt:lpstr>Literature</vt:lpstr>
      <vt:lpstr>Literature</vt:lpstr>
      <vt:lpstr>Literature</vt:lpstr>
      <vt:lpstr>Literature</vt:lpstr>
      <vt:lpstr>Literature</vt:lpstr>
      <vt:lpstr>Literature</vt:lpstr>
      <vt:lpstr>Literature</vt:lpstr>
      <vt:lpstr>Literature</vt:lpstr>
      <vt:lpstr>Literature</vt:lpstr>
      <vt:lpstr>Literature</vt:lpstr>
      <vt:lpstr>Status of the project</vt:lpstr>
      <vt:lpstr>Project Plan</vt:lpstr>
      <vt:lpstr>Integrating UXP, UXM and UXX</vt:lpstr>
      <vt:lpstr>UX Tools Interplay</vt:lpstr>
      <vt:lpstr>UX Tools Integration?</vt:lpstr>
      <vt:lpstr>Focusing UX and Framework</vt:lpstr>
      <vt:lpstr>Focusing UX</vt:lpstr>
      <vt:lpstr>Focusing UX</vt:lpstr>
      <vt:lpstr>UX Framework…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Lutz Gegner</dc:creator>
  <cp:lastModifiedBy>Lutz Gegner</cp:lastModifiedBy>
  <cp:revision>6</cp:revision>
  <dcterms:created xsi:type="dcterms:W3CDTF">2010-04-27T11:37:32Z</dcterms:created>
  <dcterms:modified xsi:type="dcterms:W3CDTF">2010-04-27T11:40:28Z</dcterms:modified>
</cp:coreProperties>
</file>