
<file path=[Content_Types].xml><?xml version="1.0" encoding="utf-8"?>
<Types xmlns="http://schemas.openxmlformats.org/package/2006/content-types">
  <Default Extension="rels" ContentType="application/vnd.openxmlformats-package.relationships+xml"/>
  <Override PartName="/ppt/slideLayouts/slideLayout1.xml" ContentType="application/vnd.openxmlformats-officedocument.presentationml.slideLayout+xml"/>
  <Default Extension="png" ContentType="image/png"/>
  <Default Extension="jpeg" ContentType="image/jpeg"/>
  <Default Extension="xml" ContentType="application/xml"/>
  <Override PartName="/ppt/slides/slide9.xml" ContentType="application/vnd.openxmlformats-officedocument.presentationml.slide+xml"/>
  <Override PartName="/ppt/tableStyles.xml" ContentType="application/vnd.openxmlformats-officedocument.presentationml.tableStyles+xml"/>
  <Override PartName="/ppt/slideLayouts/slideLayout8.xml" ContentType="application/vnd.openxmlformats-officedocument.presentationml.slideLayout+xml"/>
  <Override PartName="/ppt/slides/slide7.xml" ContentType="application/vnd.openxmlformats-officedocument.presentationml.slide+xml"/>
  <Override PartName="/ppt/slideLayouts/slideLayout6.xml" ContentType="application/vnd.openxmlformats-officedocument.presentationml.slideLayout+xml"/>
  <Override PartName="/ppt/slides/slide5.xml" ContentType="application/vnd.openxmlformats-officedocument.presentationml.slide+xml"/>
  <Override PartName="/docProps/core.xml" ContentType="application/vnd.openxmlformats-package.core-properties+xml"/>
  <Override PartName="/ppt/slideLayouts/slideLayout4.xml" ContentType="application/vnd.openxmlformats-officedocument.presentationml.slideLayout+xml"/>
  <Override PartName="/ppt/slideMasters/slideMaster1.xml" ContentType="application/vnd.openxmlformats-officedocument.presentationml.slideMaster+xml"/>
  <Override PartName="/ppt/slideLayouts/slideLayout10.xml" ContentType="application/vnd.openxmlformats-officedocument.presentationml.slideLayout+xml"/>
  <Override PartName="/ppt/slides/slide3.xml" ContentType="application/vnd.openxmlformats-officedocument.presentationml.slide+xml"/>
  <Override PartName="/docProps/app.xml" ContentType="application/vnd.openxmlformats-officedocument.extended-properties+xml"/>
  <Override PartName="/ppt/slideLayouts/slideLayout2.xml" ContentType="application/vnd.openxmlformats-officedocument.presentationml.slideLayout+xml"/>
  <Override PartName="/ppt/slides/slide1.xml" ContentType="application/vnd.openxmlformats-officedocument.presentationml.slide+xml"/>
  <Default Extension="bin" ContentType="application/vnd.openxmlformats-officedocument.presentationml.printerSettings"/>
  <Override PartName="/ppt/slides/slide10.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8.xml" ContentType="application/vnd.openxmlformats-officedocument.presentationml.slide+xml"/>
  <Override PartName="/ppt/presentation.xml" ContentType="application/vnd.openxmlformats-officedocument.presentationml.presentation.main+xml"/>
  <Override PartName="/ppt/slideLayouts/slideLayout7.xml" ContentType="application/vnd.openxmlformats-officedocument.presentationml.slideLayout+xml"/>
  <Override PartName="/ppt/slides/slide6.xml" ContentType="application/vnd.openxmlformats-officedocument.presentationml.slide+xml"/>
  <Override PartName="/ppt/slideLayouts/slideLayout5.xml" ContentType="application/vnd.openxmlformats-officedocument.presentationml.slideLayout+xml"/>
  <Override PartName="/ppt/slides/slide4.xml" ContentType="application/vnd.openxmlformats-officedocument.presentationml.slide+xml"/>
  <Override PartName="/ppt/slideLayouts/slideLayout11.xml" ContentType="application/vnd.openxmlformats-officedocument.presentationml.slideLayout+xml"/>
  <Override PartName="/ppt/theme/theme1.xml" ContentType="application/vnd.openxmlformats-officedocument.theme+xml"/>
  <Override PartName="/ppt/presProps.xml" ContentType="application/vnd.openxmlformats-officedocument.presentationml.presProps+xml"/>
  <Override PartName="/ppt/slideLayouts/slideLayout3.xml" ContentType="application/vnd.openxmlformats-officedocument.presentationml.slideLayout+xml"/>
  <Override PartName="/ppt/slides/slide2.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aveSubsetFonts="1" autoCompressPictures="0">
  <p:sldMasterIdLst>
    <p:sldMasterId id="2147483660" r:id="rId1"/>
  </p:sldMasterIdLst>
  <p:sldIdLst>
    <p:sldId id="256" r:id="rId2"/>
    <p:sldId id="259" r:id="rId3"/>
    <p:sldId id="257" r:id="rId4"/>
    <p:sldId id="258" r:id="rId5"/>
    <p:sldId id="260" r:id="rId6"/>
    <p:sldId id="261" r:id="rId7"/>
    <p:sldId id="262" r:id="rId8"/>
    <p:sldId id="263" r:id="rId9"/>
    <p:sldId id="264" r:id="rId10"/>
    <p:sldId id="265" r:id="rId11"/>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normalViewPr>
    <p:restoredLeft sz="15620"/>
    <p:restoredTop sz="94660"/>
  </p:normalViewPr>
  <p:slideViewPr>
    <p:cSldViewPr snapToGrid="0" snapToObjects="1">
      <p:cViewPr varScale="1">
        <p:scale>
          <a:sx n="94" d="100"/>
          <a:sy n="94" d="100"/>
        </p:scale>
        <p:origin x="-65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1" Type="http://schemas.openxmlformats.org/officeDocument/2006/relationships/slide" Target="slides/slide10.xml"/><Relationship Id="rId12" Type="http://schemas.openxmlformats.org/officeDocument/2006/relationships/printerSettings" Target="printerSettings/printerSettings1.bin"/><Relationship Id="rId13" Type="http://schemas.openxmlformats.org/officeDocument/2006/relationships/presProps" Target="presProps.xml"/><Relationship Id="rId14" Type="http://schemas.openxmlformats.org/officeDocument/2006/relationships/viewProps" Target="viewProps.xml"/><Relationship Id="rId15" Type="http://schemas.openxmlformats.org/officeDocument/2006/relationships/theme" Target="theme/theme1.xml"/><Relationship Id="rId16"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fi-FI" smtClean="0"/>
              <a:t>Click to edit Master title style</a:t>
            </a:r>
            <a:endParaRPr lang="en-US"/>
          </a:p>
        </p:txBody>
      </p:sp>
      <p:sp>
        <p:nvSpPr>
          <p:cNvPr id="3" name="Subtitle 2"/>
          <p:cNvSpPr>
            <a:spLocks noGrp="1"/>
          </p:cNvSpPr>
          <p:nvPr>
            <p:ph type="subTitle" idx="1"/>
          </p:nvPr>
        </p:nvSpPr>
        <p:spPr>
          <a:xfrm>
            <a:off x="2057400" y="3886200"/>
            <a:ext cx="6400800" cy="1752600"/>
          </a:xfrm>
        </p:spPr>
        <p:txBody>
          <a:bodyPr>
            <a:normAutofit/>
          </a:bodyPr>
          <a:lstStyle>
            <a:lvl1pPr marL="0" indent="0" algn="r">
              <a:buNone/>
              <a:defRPr sz="2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i-FI" smtClean="0"/>
              <a:t>Click to edit Master subtitle style</a:t>
            </a:r>
            <a:endParaRPr lang="en-US" dirty="0"/>
          </a:p>
        </p:txBody>
      </p:sp>
      <p:sp>
        <p:nvSpPr>
          <p:cNvPr id="4" name="Date Placeholder 3"/>
          <p:cNvSpPr>
            <a:spLocks noGrp="1"/>
          </p:cNvSpPr>
          <p:nvPr>
            <p:ph type="dt" sz="half" idx="10"/>
          </p:nvPr>
        </p:nvSpPr>
        <p:spPr/>
        <p:txBody>
          <a:bodyPr/>
          <a:lstStyle/>
          <a:p>
            <a:fld id="{5C7385D9-B6C2-6142-9652-0EDF63E70B8B}" type="datetimeFigureOut">
              <a:rPr lang="en-US" smtClean="0"/>
              <a:t>9/23/10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7EFD83F-240B-6B46-B390-50171AD8C1CB}"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i-FI" dirty="0" err="1" smtClean="0"/>
              <a:t>Click</a:t>
            </a:r>
            <a:r>
              <a:rPr lang="fi-FI" dirty="0" smtClean="0"/>
              <a:t> to </a:t>
            </a:r>
            <a:r>
              <a:rPr lang="fi-FI" dirty="0" err="1" smtClean="0"/>
              <a:t>edit</a:t>
            </a:r>
            <a:r>
              <a:rPr lang="fi-FI" dirty="0" smtClean="0"/>
              <a:t> </a:t>
            </a:r>
            <a:r>
              <a:rPr lang="fi-FI" dirty="0" err="1" smtClean="0"/>
              <a:t>Master</a:t>
            </a:r>
            <a:r>
              <a:rPr lang="fi-FI" dirty="0" smtClean="0"/>
              <a:t> </a:t>
            </a:r>
            <a:r>
              <a:rPr lang="fi-FI" dirty="0" err="1" smtClean="0"/>
              <a:t>title</a:t>
            </a:r>
            <a:r>
              <a:rPr lang="fi-FI" dirty="0" smtClean="0"/>
              <a:t> </a:t>
            </a:r>
            <a:r>
              <a:rPr lang="fi-FI" dirty="0" err="1" smtClean="0"/>
              <a:t>style</a:t>
            </a:r>
            <a:endParaRPr lang="en-US" dirty="0"/>
          </a:p>
        </p:txBody>
      </p:sp>
      <p:sp>
        <p:nvSpPr>
          <p:cNvPr id="3" name="Content Placeholder 2"/>
          <p:cNvSpPr>
            <a:spLocks noGrp="1"/>
          </p:cNvSpPr>
          <p:nvPr>
            <p:ph idx="1"/>
          </p:nvPr>
        </p:nvSpPr>
        <p:spPr/>
        <p:txBody>
          <a:bodyPr/>
          <a:lstStyle/>
          <a:p>
            <a:pPr lvl="0"/>
            <a:r>
              <a:rPr lang="fi-FI" smtClean="0"/>
              <a:t>Click to edit Master text styles</a:t>
            </a:r>
          </a:p>
          <a:p>
            <a:pPr lvl="1"/>
            <a:r>
              <a:rPr lang="fi-FI" smtClean="0"/>
              <a:t>Second level</a:t>
            </a:r>
          </a:p>
          <a:p>
            <a:pPr lvl="2"/>
            <a:r>
              <a:rPr lang="fi-FI" smtClean="0"/>
              <a:t>Third level</a:t>
            </a:r>
          </a:p>
          <a:p>
            <a:pPr lvl="3"/>
            <a:r>
              <a:rPr lang="fi-FI" smtClean="0"/>
              <a:t>Fourth level</a:t>
            </a:r>
          </a:p>
          <a:p>
            <a:pPr lvl="4"/>
            <a:r>
              <a:rPr lang="fi-FI" smtClean="0"/>
              <a:t>Fifth level</a:t>
            </a:r>
            <a:endParaRPr lang="en-US"/>
          </a:p>
        </p:txBody>
      </p:sp>
      <p:sp>
        <p:nvSpPr>
          <p:cNvPr id="4" name="Date Placeholder 3"/>
          <p:cNvSpPr>
            <a:spLocks noGrp="1"/>
          </p:cNvSpPr>
          <p:nvPr>
            <p:ph type="dt" sz="half" idx="10"/>
          </p:nvPr>
        </p:nvSpPr>
        <p:spPr/>
        <p:txBody>
          <a:bodyPr/>
          <a:lstStyle/>
          <a:p>
            <a:fld id="{5C7385D9-B6C2-6142-9652-0EDF63E70B8B}" type="datetimeFigureOut">
              <a:rPr lang="en-US" smtClean="0"/>
              <a:t>9/23/10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7EFD83F-240B-6B46-B390-50171AD8C1CB}"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fi-FI"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i-FI" smtClean="0"/>
              <a:t>Click to edit Master text styles</a:t>
            </a:r>
          </a:p>
        </p:txBody>
      </p:sp>
      <p:sp>
        <p:nvSpPr>
          <p:cNvPr id="4" name="Date Placeholder 3"/>
          <p:cNvSpPr>
            <a:spLocks noGrp="1"/>
          </p:cNvSpPr>
          <p:nvPr>
            <p:ph type="dt" sz="half" idx="10"/>
          </p:nvPr>
        </p:nvSpPr>
        <p:spPr/>
        <p:txBody>
          <a:bodyPr/>
          <a:lstStyle/>
          <a:p>
            <a:fld id="{5C7385D9-B6C2-6142-9652-0EDF63E70B8B}" type="datetimeFigureOut">
              <a:rPr lang="en-US" smtClean="0"/>
              <a:t>9/23/10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7EFD83F-240B-6B46-B390-50171AD8C1CB}"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i-FI"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i-FI" smtClean="0"/>
              <a:t>Click to edit Master text styles</a:t>
            </a:r>
          </a:p>
          <a:p>
            <a:pPr lvl="1"/>
            <a:r>
              <a:rPr lang="fi-FI" smtClean="0"/>
              <a:t>Second level</a:t>
            </a:r>
          </a:p>
          <a:p>
            <a:pPr lvl="2"/>
            <a:r>
              <a:rPr lang="fi-FI" smtClean="0"/>
              <a:t>Third level</a:t>
            </a:r>
          </a:p>
          <a:p>
            <a:pPr lvl="3"/>
            <a:r>
              <a:rPr lang="fi-FI" smtClean="0"/>
              <a:t>Fourth level</a:t>
            </a:r>
          </a:p>
          <a:p>
            <a:pPr lvl="4"/>
            <a:r>
              <a:rPr lang="fi-FI"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i-FI" smtClean="0"/>
              <a:t>Click to edit Master text styles</a:t>
            </a:r>
          </a:p>
          <a:p>
            <a:pPr lvl="1"/>
            <a:r>
              <a:rPr lang="fi-FI" smtClean="0"/>
              <a:t>Second level</a:t>
            </a:r>
          </a:p>
          <a:p>
            <a:pPr lvl="2"/>
            <a:r>
              <a:rPr lang="fi-FI" smtClean="0"/>
              <a:t>Third level</a:t>
            </a:r>
          </a:p>
          <a:p>
            <a:pPr lvl="3"/>
            <a:r>
              <a:rPr lang="fi-FI" smtClean="0"/>
              <a:t>Fourth level</a:t>
            </a:r>
          </a:p>
          <a:p>
            <a:pPr lvl="4"/>
            <a:r>
              <a:rPr lang="fi-FI" smtClean="0"/>
              <a:t>Fifth level</a:t>
            </a:r>
            <a:endParaRPr lang="en-US"/>
          </a:p>
        </p:txBody>
      </p:sp>
      <p:sp>
        <p:nvSpPr>
          <p:cNvPr id="5" name="Date Placeholder 4"/>
          <p:cNvSpPr>
            <a:spLocks noGrp="1"/>
          </p:cNvSpPr>
          <p:nvPr>
            <p:ph type="dt" sz="half" idx="10"/>
          </p:nvPr>
        </p:nvSpPr>
        <p:spPr/>
        <p:txBody>
          <a:bodyPr/>
          <a:lstStyle/>
          <a:p>
            <a:fld id="{5C7385D9-B6C2-6142-9652-0EDF63E70B8B}" type="datetimeFigureOut">
              <a:rPr lang="en-US" smtClean="0"/>
              <a:t>9/23/10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7EFD83F-240B-6B46-B390-50171AD8C1CB}"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fi-FI"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i-FI" smtClean="0"/>
              <a:t>Click to edit Master text styles</a:t>
            </a:r>
          </a:p>
          <a:p>
            <a:pPr lvl="1"/>
            <a:r>
              <a:rPr lang="fi-FI" smtClean="0"/>
              <a:t>Second level</a:t>
            </a:r>
          </a:p>
          <a:p>
            <a:pPr lvl="2"/>
            <a:r>
              <a:rPr lang="fi-FI" smtClean="0"/>
              <a:t>Third level</a:t>
            </a:r>
          </a:p>
          <a:p>
            <a:pPr lvl="3"/>
            <a:r>
              <a:rPr lang="fi-FI" smtClean="0"/>
              <a:t>Fourth level</a:t>
            </a:r>
          </a:p>
          <a:p>
            <a:pPr lvl="4"/>
            <a:r>
              <a:rPr lang="fi-FI"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i-FI"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i-FI" smtClean="0"/>
              <a:t>Click to edit Master text styles</a:t>
            </a:r>
          </a:p>
          <a:p>
            <a:pPr lvl="1"/>
            <a:r>
              <a:rPr lang="fi-FI" smtClean="0"/>
              <a:t>Second level</a:t>
            </a:r>
          </a:p>
          <a:p>
            <a:pPr lvl="2"/>
            <a:r>
              <a:rPr lang="fi-FI" smtClean="0"/>
              <a:t>Third level</a:t>
            </a:r>
          </a:p>
          <a:p>
            <a:pPr lvl="3"/>
            <a:r>
              <a:rPr lang="fi-FI" smtClean="0"/>
              <a:t>Fourth level</a:t>
            </a:r>
          </a:p>
          <a:p>
            <a:pPr lvl="4"/>
            <a:r>
              <a:rPr lang="fi-FI" smtClean="0"/>
              <a:t>Fifth level</a:t>
            </a:r>
            <a:endParaRPr lang="en-US"/>
          </a:p>
        </p:txBody>
      </p:sp>
      <p:sp>
        <p:nvSpPr>
          <p:cNvPr id="7" name="Date Placeholder 6"/>
          <p:cNvSpPr>
            <a:spLocks noGrp="1"/>
          </p:cNvSpPr>
          <p:nvPr>
            <p:ph type="dt" sz="half" idx="10"/>
          </p:nvPr>
        </p:nvSpPr>
        <p:spPr/>
        <p:txBody>
          <a:bodyPr/>
          <a:lstStyle/>
          <a:p>
            <a:fld id="{5C7385D9-B6C2-6142-9652-0EDF63E70B8B}" type="datetimeFigureOut">
              <a:rPr lang="en-US" smtClean="0"/>
              <a:t>9/23/10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7EFD83F-240B-6B46-B390-50171AD8C1CB}"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i-FI" smtClean="0"/>
              <a:t>Click to edit Master title style</a:t>
            </a:r>
            <a:endParaRPr lang="en-US"/>
          </a:p>
        </p:txBody>
      </p:sp>
      <p:sp>
        <p:nvSpPr>
          <p:cNvPr id="3" name="Date Placeholder 2"/>
          <p:cNvSpPr>
            <a:spLocks noGrp="1"/>
          </p:cNvSpPr>
          <p:nvPr>
            <p:ph type="dt" sz="half" idx="10"/>
          </p:nvPr>
        </p:nvSpPr>
        <p:spPr/>
        <p:txBody>
          <a:bodyPr/>
          <a:lstStyle/>
          <a:p>
            <a:fld id="{5C7385D9-B6C2-6142-9652-0EDF63E70B8B}" type="datetimeFigureOut">
              <a:rPr lang="en-US" smtClean="0"/>
              <a:t>9/23/10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7EFD83F-240B-6B46-B390-50171AD8C1CB}"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7385D9-B6C2-6142-9652-0EDF63E70B8B}" type="datetimeFigureOut">
              <a:rPr lang="en-US" smtClean="0"/>
              <a:t>9/23/10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7EFD83F-240B-6B46-B390-50171AD8C1CB}"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fi-FI"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i-FI" smtClean="0"/>
              <a:t>Click to edit Master text styles</a:t>
            </a:r>
          </a:p>
          <a:p>
            <a:pPr lvl="1"/>
            <a:r>
              <a:rPr lang="fi-FI" smtClean="0"/>
              <a:t>Second level</a:t>
            </a:r>
          </a:p>
          <a:p>
            <a:pPr lvl="2"/>
            <a:r>
              <a:rPr lang="fi-FI" smtClean="0"/>
              <a:t>Third level</a:t>
            </a:r>
          </a:p>
          <a:p>
            <a:pPr lvl="3"/>
            <a:r>
              <a:rPr lang="fi-FI" smtClean="0"/>
              <a:t>Fourth level</a:t>
            </a:r>
          </a:p>
          <a:p>
            <a:pPr lvl="4"/>
            <a:r>
              <a:rPr lang="fi-FI"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i-FI" smtClean="0"/>
              <a:t>Click to edit Master text styles</a:t>
            </a:r>
          </a:p>
        </p:txBody>
      </p:sp>
      <p:sp>
        <p:nvSpPr>
          <p:cNvPr id="5" name="Date Placeholder 4"/>
          <p:cNvSpPr>
            <a:spLocks noGrp="1"/>
          </p:cNvSpPr>
          <p:nvPr>
            <p:ph type="dt" sz="half" idx="10"/>
          </p:nvPr>
        </p:nvSpPr>
        <p:spPr/>
        <p:txBody>
          <a:bodyPr/>
          <a:lstStyle/>
          <a:p>
            <a:fld id="{5C7385D9-B6C2-6142-9652-0EDF63E70B8B}" type="datetimeFigureOut">
              <a:rPr lang="en-US" smtClean="0"/>
              <a:t>9/23/10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7EFD83F-240B-6B46-B390-50171AD8C1CB}"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fi-FI"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i-FI"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i-FI" smtClean="0"/>
              <a:t>Click to edit Master text styles</a:t>
            </a:r>
          </a:p>
        </p:txBody>
      </p:sp>
      <p:sp>
        <p:nvSpPr>
          <p:cNvPr id="5" name="Date Placeholder 4"/>
          <p:cNvSpPr>
            <a:spLocks noGrp="1"/>
          </p:cNvSpPr>
          <p:nvPr>
            <p:ph type="dt" sz="half" idx="10"/>
          </p:nvPr>
        </p:nvSpPr>
        <p:spPr/>
        <p:txBody>
          <a:bodyPr/>
          <a:lstStyle/>
          <a:p>
            <a:fld id="{5C7385D9-B6C2-6142-9652-0EDF63E70B8B}" type="datetimeFigureOut">
              <a:rPr lang="en-US" smtClean="0"/>
              <a:t>9/23/10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7EFD83F-240B-6B46-B390-50171AD8C1CB}"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i-FI"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fi-FI" smtClean="0"/>
              <a:t>Click to edit Master text styles</a:t>
            </a:r>
          </a:p>
          <a:p>
            <a:pPr lvl="1"/>
            <a:r>
              <a:rPr lang="fi-FI" smtClean="0"/>
              <a:t>Second level</a:t>
            </a:r>
          </a:p>
          <a:p>
            <a:pPr lvl="2"/>
            <a:r>
              <a:rPr lang="fi-FI" smtClean="0"/>
              <a:t>Third level</a:t>
            </a:r>
          </a:p>
          <a:p>
            <a:pPr lvl="3"/>
            <a:r>
              <a:rPr lang="fi-FI" smtClean="0"/>
              <a:t>Fourth level</a:t>
            </a:r>
          </a:p>
          <a:p>
            <a:pPr lvl="4"/>
            <a:r>
              <a:rPr lang="fi-FI" smtClean="0"/>
              <a:t>Fifth level</a:t>
            </a:r>
            <a:endParaRPr lang="en-US"/>
          </a:p>
        </p:txBody>
      </p:sp>
      <p:sp>
        <p:nvSpPr>
          <p:cNvPr id="4" name="Date Placeholder 3"/>
          <p:cNvSpPr>
            <a:spLocks noGrp="1"/>
          </p:cNvSpPr>
          <p:nvPr>
            <p:ph type="dt" sz="half" idx="10"/>
          </p:nvPr>
        </p:nvSpPr>
        <p:spPr/>
        <p:txBody>
          <a:bodyPr/>
          <a:lstStyle/>
          <a:p>
            <a:fld id="{5C7385D9-B6C2-6142-9652-0EDF63E70B8B}" type="datetimeFigureOut">
              <a:rPr lang="en-US" smtClean="0"/>
              <a:t>9/23/10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7EFD83F-240B-6B46-B390-50171AD8C1CB}"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fi-FI"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fi-FI" smtClean="0"/>
              <a:t>Click to edit Master text styles</a:t>
            </a:r>
          </a:p>
          <a:p>
            <a:pPr lvl="1"/>
            <a:r>
              <a:rPr lang="fi-FI" smtClean="0"/>
              <a:t>Second level</a:t>
            </a:r>
          </a:p>
          <a:p>
            <a:pPr lvl="2"/>
            <a:r>
              <a:rPr lang="fi-FI" smtClean="0"/>
              <a:t>Third level</a:t>
            </a:r>
          </a:p>
          <a:p>
            <a:pPr lvl="3"/>
            <a:r>
              <a:rPr lang="fi-FI" smtClean="0"/>
              <a:t>Fourth level</a:t>
            </a:r>
          </a:p>
          <a:p>
            <a:pPr lvl="4"/>
            <a:r>
              <a:rPr lang="fi-FI" smtClean="0"/>
              <a:t>Fifth level</a:t>
            </a:r>
            <a:endParaRPr lang="en-US"/>
          </a:p>
        </p:txBody>
      </p:sp>
      <p:sp>
        <p:nvSpPr>
          <p:cNvPr id="4" name="Date Placeholder 3"/>
          <p:cNvSpPr>
            <a:spLocks noGrp="1"/>
          </p:cNvSpPr>
          <p:nvPr>
            <p:ph type="dt" sz="half" idx="10"/>
          </p:nvPr>
        </p:nvSpPr>
        <p:spPr/>
        <p:txBody>
          <a:bodyPr/>
          <a:lstStyle/>
          <a:p>
            <a:fld id="{5C7385D9-B6C2-6142-9652-0EDF63E70B8B}" type="datetimeFigureOut">
              <a:rPr lang="en-US" smtClean="0"/>
              <a:t>9/23/10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7EFD83F-240B-6B46-B390-50171AD8C1CB}"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i-FI"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i-FI" smtClean="0"/>
              <a:t>Click to edit Master text styles</a:t>
            </a:r>
          </a:p>
          <a:p>
            <a:pPr lvl="1"/>
            <a:r>
              <a:rPr lang="fi-FI" smtClean="0"/>
              <a:t>Second level</a:t>
            </a:r>
          </a:p>
          <a:p>
            <a:pPr lvl="2"/>
            <a:r>
              <a:rPr lang="fi-FI" smtClean="0"/>
              <a:t>Third level</a:t>
            </a:r>
          </a:p>
          <a:p>
            <a:pPr lvl="3"/>
            <a:r>
              <a:rPr lang="fi-FI" smtClean="0"/>
              <a:t>Fourth level</a:t>
            </a:r>
          </a:p>
          <a:p>
            <a:pPr lvl="4"/>
            <a:r>
              <a:rPr lang="fi-FI" smtClean="0"/>
              <a:t>Fifth level</a:t>
            </a:r>
            <a:endParaRPr lang="en-US"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C7385D9-B6C2-6142-9652-0EDF63E70B8B}" type="datetimeFigureOut">
              <a:rPr lang="en-US" smtClean="0"/>
              <a:t>9/23/10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7EFD83F-240B-6B46-B390-50171AD8C1CB}" type="slidenum">
              <a:rPr lang="en-US" smtClean="0"/>
              <a:t>‹#›</a:t>
            </a:fld>
            <a:endParaRPr lang="en-US"/>
          </a:p>
        </p:txBody>
      </p:sp>
      <p:cxnSp>
        <p:nvCxnSpPr>
          <p:cNvPr id="8" name="Straight Connector 7"/>
          <p:cNvCxnSpPr/>
          <p:nvPr/>
        </p:nvCxnSpPr>
        <p:spPr>
          <a:xfrm>
            <a:off x="457200" y="1210435"/>
            <a:ext cx="8229600" cy="1588"/>
          </a:xfrm>
          <a:prstGeom prst="line">
            <a:avLst/>
          </a:prstGeom>
          <a:ln>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635364" y="6444476"/>
            <a:ext cx="1620957" cy="276999"/>
          </a:xfrm>
          <a:prstGeom prst="rect">
            <a:avLst/>
          </a:prstGeom>
          <a:noFill/>
        </p:spPr>
        <p:txBody>
          <a:bodyPr wrap="none" rtlCol="0">
            <a:spAutoFit/>
          </a:bodyPr>
          <a:lstStyle/>
          <a:p>
            <a:r>
              <a:rPr lang="en-US" sz="1200" dirty="0" smtClean="0">
                <a:solidFill>
                  <a:schemeClr val="bg1">
                    <a:lumMod val="65000"/>
                  </a:schemeClr>
                </a:solidFill>
                <a:latin typeface="Helvetica Neue"/>
                <a:cs typeface="Helvetica Neue"/>
              </a:rPr>
              <a:t>UX</a:t>
            </a:r>
            <a:r>
              <a:rPr lang="en-US" sz="1200" dirty="0" smtClean="0">
                <a:solidFill>
                  <a:schemeClr val="bg1">
                    <a:lumMod val="65000"/>
                  </a:schemeClr>
                </a:solidFill>
                <a:latin typeface="Helvetica Neue"/>
                <a:cs typeface="Helvetica Neue"/>
              </a:rPr>
              <a:t> Tools Framework</a:t>
            </a:r>
            <a:endParaRPr lang="en-US" sz="1200" dirty="0">
              <a:solidFill>
                <a:schemeClr val="bg1">
                  <a:lumMod val="65000"/>
                </a:schemeClr>
              </a:solidFill>
              <a:latin typeface="Helvetica Neue"/>
              <a:cs typeface="Helvetica Neue"/>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txStyles>
    <p:titleStyle>
      <a:lvl1pPr algn="r" defTabSz="457200" rtl="0" eaLnBrk="1" latinLnBrk="0" hangingPunct="1">
        <a:spcBef>
          <a:spcPct val="0"/>
        </a:spcBef>
        <a:buNone/>
        <a:defRPr sz="3600" kern="1200">
          <a:solidFill>
            <a:schemeClr val="tx1"/>
          </a:solidFill>
          <a:latin typeface="Helvetica Neue"/>
          <a:ea typeface="+mj-ea"/>
          <a:cs typeface="Helvetica Neue"/>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Helvetica Neue"/>
          <a:ea typeface="+mn-ea"/>
          <a:cs typeface="Helvetica Neue"/>
        </a:defRPr>
      </a:lvl1pPr>
      <a:lvl2pPr marL="742950" indent="-285750" algn="l" defTabSz="457200" rtl="0" eaLnBrk="1" latinLnBrk="0" hangingPunct="1">
        <a:spcBef>
          <a:spcPct val="20000"/>
        </a:spcBef>
        <a:buFont typeface="Arial"/>
        <a:buChar char="–"/>
        <a:defRPr sz="2800" kern="1200">
          <a:solidFill>
            <a:schemeClr val="tx1"/>
          </a:solidFill>
          <a:latin typeface="Helvetica Neue"/>
          <a:ea typeface="+mn-ea"/>
          <a:cs typeface="Helvetica Neue"/>
        </a:defRPr>
      </a:lvl2pPr>
      <a:lvl3pPr marL="1143000" indent="-228600" algn="l" defTabSz="457200" rtl="0" eaLnBrk="1" latinLnBrk="0" hangingPunct="1">
        <a:spcBef>
          <a:spcPct val="20000"/>
        </a:spcBef>
        <a:buFont typeface="Arial"/>
        <a:buChar char="•"/>
        <a:defRPr sz="2400" kern="1200">
          <a:solidFill>
            <a:schemeClr val="tx1"/>
          </a:solidFill>
          <a:latin typeface="Helvetica Neue"/>
          <a:ea typeface="+mn-ea"/>
          <a:cs typeface="Helvetica Neue"/>
        </a:defRPr>
      </a:lvl3pPr>
      <a:lvl4pPr marL="1600200" indent="-228600" algn="l" defTabSz="457200" rtl="0" eaLnBrk="1" latinLnBrk="0" hangingPunct="1">
        <a:spcBef>
          <a:spcPct val="20000"/>
        </a:spcBef>
        <a:buFont typeface="Arial"/>
        <a:buChar char="–"/>
        <a:defRPr sz="2000" kern="1200">
          <a:solidFill>
            <a:schemeClr val="tx1"/>
          </a:solidFill>
          <a:latin typeface="Helvetica Neue"/>
          <a:ea typeface="+mn-ea"/>
          <a:cs typeface="Helvetica Neue"/>
        </a:defRPr>
      </a:lvl4pPr>
      <a:lvl5pPr marL="2057400" indent="-228600" algn="l" defTabSz="457200" rtl="0" eaLnBrk="1" latinLnBrk="0" hangingPunct="1">
        <a:spcBef>
          <a:spcPct val="20000"/>
        </a:spcBef>
        <a:buFont typeface="Arial"/>
        <a:buChar char="»"/>
        <a:defRPr sz="2000" kern="1200">
          <a:solidFill>
            <a:schemeClr val="tx1"/>
          </a:solidFill>
          <a:latin typeface="Helvetica Neue"/>
          <a:ea typeface="+mn-ea"/>
          <a:cs typeface="Helvetica Neue"/>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UX Framework Description</a:t>
            </a:r>
            <a:endParaRPr lang="en-US" dirty="0"/>
          </a:p>
        </p:txBody>
      </p:sp>
      <p:sp>
        <p:nvSpPr>
          <p:cNvPr id="3" name="Subtitle 2"/>
          <p:cNvSpPr>
            <a:spLocks noGrp="1"/>
          </p:cNvSpPr>
          <p:nvPr>
            <p:ph type="subTitle" idx="1"/>
          </p:nvPr>
        </p:nvSpPr>
        <p:spPr/>
        <p:txBody>
          <a:bodyPr/>
          <a:lstStyle/>
          <a:p>
            <a:r>
              <a:rPr lang="en-US" dirty="0" smtClean="0"/>
              <a:t>Review version</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UX Framework</a:t>
            </a:r>
            <a:endParaRPr lang="en-US" dirty="0"/>
          </a:p>
        </p:txBody>
      </p:sp>
      <p:sp>
        <p:nvSpPr>
          <p:cNvPr id="3" name="Content Placeholder 2"/>
          <p:cNvSpPr>
            <a:spLocks noGrp="1"/>
          </p:cNvSpPr>
          <p:nvPr>
            <p:ph idx="1"/>
          </p:nvPr>
        </p:nvSpPr>
        <p:spPr/>
        <p:txBody>
          <a:bodyPr>
            <a:normAutofit fontScale="55000" lnSpcReduction="20000"/>
          </a:bodyPr>
          <a:lstStyle/>
          <a:p>
            <a:pPr>
              <a:buNone/>
            </a:pPr>
            <a:r>
              <a:rPr lang="en-US" dirty="0" smtClean="0"/>
              <a:t>	The </a:t>
            </a:r>
            <a:r>
              <a:rPr lang="en-US" dirty="0" smtClean="0"/>
              <a:t>UX framework represents different aspects of user experience within a product development environment, from intended value delivery to actual product </a:t>
            </a:r>
            <a:r>
              <a:rPr lang="en-US" dirty="0" smtClean="0"/>
              <a:t>use in </a:t>
            </a:r>
            <a:r>
              <a:rPr lang="en-US" dirty="0" smtClean="0"/>
              <a:t>a specific context. Current tools and methods applied for defining and evaluating interactive products can be mapped and their relations specified.</a:t>
            </a:r>
            <a:r>
              <a:rPr lang="en-US" dirty="0" smtClean="0"/>
              <a:t> </a:t>
            </a:r>
          </a:p>
          <a:p>
            <a:pPr>
              <a:buNone/>
            </a:pPr>
            <a:endParaRPr lang="en-US" dirty="0" smtClean="0"/>
          </a:p>
          <a:p>
            <a:pPr fontAlgn="base">
              <a:buNone/>
            </a:pPr>
            <a:r>
              <a:rPr lang="en-US" dirty="0" smtClean="0"/>
              <a:t>	We </a:t>
            </a:r>
            <a:r>
              <a:rPr lang="en-US" dirty="0" smtClean="0"/>
              <a:t>try to establish the interconnections between the strategy-, studio- and </a:t>
            </a:r>
            <a:r>
              <a:rPr lang="en-US" dirty="0" smtClean="0"/>
              <a:t>life ladder</a:t>
            </a:r>
            <a:r>
              <a:rPr lang="en-US" dirty="0" smtClean="0"/>
              <a:t>. The strategy ladder represents the company's point of view, from strategy to real-life manifestations, i.e. products. The studio ladder displays means to define and explore user experience aspects at different stages of a development process. The life-ladder takes the view of the user starting from motivation to real life interactions with a product. The ladders are constructed in a hierarchical order and they depict the different aspects a company should understand in order to serve the needs that emerge from potential users.</a:t>
            </a:r>
            <a:endParaRPr lang="en-US" dirty="0" smtClean="0"/>
          </a:p>
          <a:p>
            <a:pPr fontAlgn="base">
              <a:buNone/>
            </a:pPr>
            <a:endParaRPr lang="en-US" dirty="0" smtClean="0"/>
          </a:p>
          <a:p>
            <a:pPr fontAlgn="base">
              <a:buNone/>
            </a:pPr>
            <a:r>
              <a:rPr lang="en-US" dirty="0" smtClean="0"/>
              <a:t>	NB</a:t>
            </a:r>
            <a:r>
              <a:rPr lang="en-US" dirty="0" smtClean="0"/>
              <a:t>: Different boxes and relations do not necessarily agree with standing definitions but are modified to serve the needs of UX design</a:t>
            </a:r>
            <a:r>
              <a:rPr lang="en-US" dirty="0" smtClean="0"/>
              <a:t>.</a:t>
            </a:r>
          </a:p>
          <a:p>
            <a:pPr fontAlgn="base">
              <a:buNone/>
            </a:pPr>
            <a:endParaRPr lang="en-US" dirty="0" smtClean="0"/>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UX Framework</a:t>
            </a:r>
            <a:endParaRPr lang="en-US" dirty="0"/>
          </a:p>
        </p:txBody>
      </p:sp>
      <p:pic>
        <p:nvPicPr>
          <p:cNvPr id="5" name="Picture 4" descr="Madness_Model.png"/>
          <p:cNvPicPr>
            <a:picLocks noChangeAspect="1"/>
          </p:cNvPicPr>
          <p:nvPr/>
        </p:nvPicPr>
        <p:blipFill>
          <a:blip r:embed="rId2"/>
          <a:stretch>
            <a:fillRect/>
          </a:stretch>
        </p:blipFill>
        <p:spPr>
          <a:xfrm>
            <a:off x="788559" y="2039096"/>
            <a:ext cx="7355466" cy="3662112"/>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UX Strategy</a:t>
            </a:r>
            <a:endParaRPr lang="en-US" dirty="0"/>
          </a:p>
        </p:txBody>
      </p:sp>
      <p:sp>
        <p:nvSpPr>
          <p:cNvPr id="3" name="Content Placeholder 2"/>
          <p:cNvSpPr>
            <a:spLocks noGrp="1"/>
          </p:cNvSpPr>
          <p:nvPr>
            <p:ph idx="1"/>
          </p:nvPr>
        </p:nvSpPr>
        <p:spPr/>
        <p:txBody>
          <a:bodyPr vert="horz">
            <a:normAutofit fontScale="47500" lnSpcReduction="20000"/>
          </a:bodyPr>
          <a:lstStyle/>
          <a:p>
            <a:pPr fontAlgn="base"/>
            <a:r>
              <a:rPr lang="en-US" b="1" i="1" dirty="0" smtClean="0"/>
              <a:t>UX Strategy is </a:t>
            </a:r>
            <a:r>
              <a:rPr lang="en-US" b="1" i="1" dirty="0" smtClean="0"/>
              <a:t>the</a:t>
            </a:r>
            <a:r>
              <a:rPr lang="en-US" b="1" i="1" dirty="0" smtClean="0"/>
              <a:t> experiential </a:t>
            </a:r>
            <a:r>
              <a:rPr lang="en-US" b="1" i="1" dirty="0" smtClean="0"/>
              <a:t>proposition/</a:t>
            </a:r>
            <a:r>
              <a:rPr lang="en-US" b="1" i="1" dirty="0" smtClean="0"/>
              <a:t>offering </a:t>
            </a:r>
            <a:r>
              <a:rPr lang="en-US" b="1" i="1" dirty="0" smtClean="0"/>
              <a:t>the company intends to deliver to its users</a:t>
            </a:r>
            <a:r>
              <a:rPr lang="en-US" dirty="0" smtClean="0"/>
              <a:t> </a:t>
            </a:r>
            <a:endParaRPr lang="en-US" dirty="0" smtClean="0"/>
          </a:p>
          <a:p>
            <a:pPr fontAlgn="base">
              <a:buNone/>
            </a:pPr>
            <a:r>
              <a:rPr lang="en-US" dirty="0" smtClean="0"/>
              <a:t>	UX </a:t>
            </a:r>
            <a:r>
              <a:rPr lang="en-US" dirty="0" smtClean="0"/>
              <a:t>strategy represents how the company positions itself in the market. What are the experiential factors that differentiates the companies offering from its competitors.  </a:t>
            </a:r>
          </a:p>
          <a:p>
            <a:pPr fontAlgn="base">
              <a:buNone/>
            </a:pPr>
            <a:r>
              <a:rPr lang="en-US" b="1" dirty="0" smtClean="0"/>
              <a:t> </a:t>
            </a:r>
            <a:endParaRPr lang="en-US" dirty="0" smtClean="0"/>
          </a:p>
          <a:p>
            <a:pPr fontAlgn="base"/>
            <a:r>
              <a:rPr lang="en-US" b="1" dirty="0" smtClean="0"/>
              <a:t>Relation to UX description:</a:t>
            </a:r>
            <a:r>
              <a:rPr lang="en-US" dirty="0" smtClean="0"/>
              <a:t> Translation of overlying strategic UX goals into product specific UX descriptions. These descriptions are to support long term motivations for product usage and promote the company in the eyes of the user. </a:t>
            </a:r>
          </a:p>
          <a:p>
            <a:pPr fontAlgn="base">
              <a:buNone/>
            </a:pPr>
            <a:r>
              <a:rPr lang="en-US" b="1" i="1" dirty="0" smtClean="0"/>
              <a:t> </a:t>
            </a:r>
          </a:p>
          <a:p>
            <a:pPr fontAlgn="base"/>
            <a:r>
              <a:rPr lang="en-US" b="1" dirty="0" smtClean="0"/>
              <a:t>Relation to Scenario:</a:t>
            </a:r>
            <a:r>
              <a:rPr lang="en-US" dirty="0" smtClean="0"/>
              <a:t> How the company envisions the user achieving desirable ends with the means offered by the company, i.e. how the product fits the user's context.</a:t>
            </a:r>
          </a:p>
          <a:p>
            <a:pPr fontAlgn="base">
              <a:buNone/>
            </a:pPr>
            <a:endParaRPr lang="en-US" dirty="0" smtClean="0"/>
          </a:p>
          <a:p>
            <a:pPr fontAlgn="base"/>
            <a:r>
              <a:rPr lang="en-US" b="1" i="1" dirty="0" smtClean="0"/>
              <a:t>Relation to Design target: </a:t>
            </a:r>
            <a:r>
              <a:rPr lang="en-US" i="1" dirty="0" smtClean="0"/>
              <a:t>The means to meet the needs/desires of the </a:t>
            </a:r>
            <a:r>
              <a:rPr lang="en-US" i="1" dirty="0" smtClean="0"/>
              <a:t>customers.</a:t>
            </a:r>
            <a:r>
              <a:rPr lang="en-US" dirty="0" smtClean="0"/>
              <a:t> </a:t>
            </a:r>
          </a:p>
          <a:p>
            <a:pPr fontAlgn="base">
              <a:buNone/>
            </a:pPr>
            <a:r>
              <a:rPr lang="en-US" dirty="0" smtClean="0"/>
              <a:t>	The </a:t>
            </a:r>
            <a:r>
              <a:rPr lang="en-US" dirty="0" smtClean="0"/>
              <a:t>intersection of UX strategy and design targets defines on a product level what the company tries to accomplish with its offering. This offering has to reflect the overall strategic UX goals. </a:t>
            </a:r>
          </a:p>
          <a:p>
            <a:pPr fontAlgn="base">
              <a:buNone/>
            </a:pPr>
            <a:r>
              <a:rPr lang="en-US" dirty="0" smtClean="0"/>
              <a:t>  </a:t>
            </a:r>
            <a:endParaRPr lang="en-US" dirty="0" smtClean="0"/>
          </a:p>
          <a:p>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UX Description</a:t>
            </a:r>
            <a:endParaRPr lang="en-US" dirty="0"/>
          </a:p>
        </p:txBody>
      </p:sp>
      <p:sp>
        <p:nvSpPr>
          <p:cNvPr id="3" name="Content Placeholder 2"/>
          <p:cNvSpPr>
            <a:spLocks noGrp="1"/>
          </p:cNvSpPr>
          <p:nvPr>
            <p:ph idx="1"/>
          </p:nvPr>
        </p:nvSpPr>
        <p:spPr/>
        <p:txBody>
          <a:bodyPr>
            <a:normAutofit fontScale="40000" lnSpcReduction="20000"/>
          </a:bodyPr>
          <a:lstStyle/>
          <a:p>
            <a:pPr fontAlgn="base">
              <a:buNone/>
            </a:pPr>
            <a:r>
              <a:rPr lang="en-US" dirty="0" smtClean="0"/>
              <a:t> </a:t>
            </a:r>
            <a:r>
              <a:rPr lang="en-US" dirty="0" smtClean="0"/>
              <a:t> </a:t>
            </a:r>
            <a:endParaRPr lang="en-US" dirty="0" smtClean="0"/>
          </a:p>
          <a:p>
            <a:pPr fontAlgn="base"/>
            <a:r>
              <a:rPr lang="en-US" b="1" i="1" dirty="0" smtClean="0"/>
              <a:t>UX Description is the </a:t>
            </a:r>
            <a:r>
              <a:rPr lang="en-US" b="1" i="1" dirty="0" smtClean="0"/>
              <a:t>vehicle for capturing the intended, designed user experience</a:t>
            </a:r>
            <a:r>
              <a:rPr lang="en-US" dirty="0" smtClean="0"/>
              <a:t>: </a:t>
            </a:r>
            <a:endParaRPr lang="en-US" dirty="0" smtClean="0"/>
          </a:p>
          <a:p>
            <a:pPr fontAlgn="base">
              <a:buNone/>
            </a:pPr>
            <a:r>
              <a:rPr lang="en-US" dirty="0" smtClean="0"/>
              <a:t>	It </a:t>
            </a:r>
            <a:r>
              <a:rPr lang="en-US" dirty="0" smtClean="0"/>
              <a:t>is a description of a scripted experience while being aware of the wide range of other experiences that naturally emerge when a product is appropriated and used by the user. As a starting point the UX description captures the feeling and the intended meaning the product is going to have for the user. In practical terms this can involve a combination of experience narratives with pictorial associations, sound, textures, shapes, video snippets, etc. The UX Description is trying to be as specific as possible by defining the experiential theme. UX Description should </a:t>
            </a:r>
            <a:r>
              <a:rPr lang="en-US" b="1" dirty="0" smtClean="0"/>
              <a:t>not</a:t>
            </a:r>
            <a:r>
              <a:rPr lang="en-US" dirty="0" smtClean="0"/>
              <a:t> be used as an alternative to a product concept but as an augmentation for the </a:t>
            </a:r>
            <a:r>
              <a:rPr lang="en-US" dirty="0" err="1" smtClean="0"/>
              <a:t>concepting</a:t>
            </a:r>
            <a:r>
              <a:rPr lang="en-US" dirty="0" smtClean="0"/>
              <a:t> process.</a:t>
            </a:r>
            <a:r>
              <a:rPr lang="en-US" dirty="0" smtClean="0"/>
              <a:t/>
            </a:r>
            <a:br>
              <a:rPr lang="en-US" dirty="0" smtClean="0"/>
            </a:br>
            <a:r>
              <a:rPr lang="en-US" dirty="0" smtClean="0"/>
              <a:t> </a:t>
            </a:r>
            <a:endParaRPr lang="en-US" dirty="0" smtClean="0"/>
          </a:p>
          <a:p>
            <a:pPr fontAlgn="base"/>
            <a:r>
              <a:rPr lang="en-US" b="1" i="1" dirty="0" smtClean="0"/>
              <a:t>Relation to Motivation: </a:t>
            </a:r>
            <a:r>
              <a:rPr lang="en-US" dirty="0" smtClean="0"/>
              <a:t>Depiction of the desired user experience that motivates the user to take action. These desired user experiences are to support action/use on a longer term (e.g. surprise/WOW as motivation is excluded). </a:t>
            </a:r>
            <a:r>
              <a:rPr lang="en-US" dirty="0" smtClean="0"/>
              <a:t/>
            </a:r>
            <a:br>
              <a:rPr lang="en-US" dirty="0" smtClean="0"/>
            </a:br>
            <a:r>
              <a:rPr lang="en-US" dirty="0" smtClean="0"/>
              <a:t> </a:t>
            </a:r>
            <a:endParaRPr lang="en-US" dirty="0" smtClean="0"/>
          </a:p>
          <a:p>
            <a:pPr fontAlgn="base"/>
            <a:r>
              <a:rPr lang="en-US" b="1" i="1" dirty="0" smtClean="0"/>
              <a:t>Relation to Achievement in Context:</a:t>
            </a:r>
            <a:r>
              <a:rPr lang="en-US" dirty="0" smtClean="0"/>
              <a:t> describes experiences designed for through achieving favorable goals. What instrumental and non-instrumental goals have to be achieved through product use and their relation to higher goals.</a:t>
            </a:r>
          </a:p>
          <a:p>
            <a:pPr fontAlgn="base">
              <a:buNone/>
            </a:pPr>
            <a:r>
              <a:rPr lang="en-US" dirty="0" smtClean="0"/>
              <a:t> </a:t>
            </a:r>
          </a:p>
          <a:p>
            <a:pPr fontAlgn="base"/>
            <a:r>
              <a:rPr lang="en-US" b="1" i="1" dirty="0" smtClean="0"/>
              <a:t>Relation to Scenario: </a:t>
            </a:r>
            <a:r>
              <a:rPr lang="en-US" dirty="0" smtClean="0"/>
              <a:t>The scenario formulates an (instrumental) activity that is a means to an desired end (non-instrumental) captured by the UX description.  </a:t>
            </a:r>
          </a:p>
          <a:p>
            <a:pPr fontAlgn="base">
              <a:buNone/>
            </a:pPr>
            <a:r>
              <a:rPr lang="en-US" dirty="0" smtClean="0"/>
              <a:t/>
            </a:r>
            <a:br>
              <a:rPr lang="en-US" dirty="0" smtClean="0"/>
            </a:br>
            <a:endParaRPr lang="en-US" dirty="0" smtClean="0"/>
          </a:p>
          <a:p>
            <a:pPr fontAlgn="base"/>
            <a:r>
              <a:rPr lang="en-US" b="1" i="1" dirty="0" smtClean="0"/>
              <a:t>Relation to Design Targets: </a:t>
            </a:r>
            <a:r>
              <a:rPr lang="en-US" dirty="0" smtClean="0"/>
              <a:t>Is the relation between</a:t>
            </a:r>
            <a:r>
              <a:rPr lang="en-US" dirty="0" smtClean="0"/>
              <a:t> experiential </a:t>
            </a:r>
            <a:r>
              <a:rPr lang="en-US" dirty="0" smtClean="0"/>
              <a:t>goals to be achieved and the means the company provides. These means need to take into account the attribution of UX to the product.</a:t>
            </a:r>
          </a:p>
          <a:p>
            <a:pPr>
              <a:buNone/>
            </a:pPr>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Motivation</a:t>
            </a:r>
            <a:endParaRPr lang="en-US" dirty="0"/>
          </a:p>
        </p:txBody>
      </p:sp>
      <p:sp>
        <p:nvSpPr>
          <p:cNvPr id="3" name="Content Placeholder 2"/>
          <p:cNvSpPr>
            <a:spLocks noGrp="1"/>
          </p:cNvSpPr>
          <p:nvPr>
            <p:ph idx="1"/>
          </p:nvPr>
        </p:nvSpPr>
        <p:spPr/>
        <p:txBody>
          <a:bodyPr>
            <a:normAutofit fontScale="70000" lnSpcReduction="20000"/>
          </a:bodyPr>
          <a:lstStyle/>
          <a:p>
            <a:r>
              <a:rPr lang="en-US" b="1" i="1" dirty="0" smtClean="0"/>
              <a:t>Are </a:t>
            </a:r>
            <a:r>
              <a:rPr lang="en-US" b="1" i="1" dirty="0" smtClean="0"/>
              <a:t>the reasons that motivate the user to act: </a:t>
            </a:r>
            <a:endParaRPr lang="en-US" b="1" i="1" dirty="0" smtClean="0"/>
          </a:p>
          <a:p>
            <a:pPr>
              <a:buNone/>
            </a:pPr>
            <a:r>
              <a:rPr lang="en-US" dirty="0" smtClean="0"/>
              <a:t>	The </a:t>
            </a:r>
            <a:r>
              <a:rPr lang="en-US" dirty="0" smtClean="0"/>
              <a:t>term 'Motivation' is chosen here as an overarching concept to capture the phenomenon of user experience in terms of intrinsically motivated product interaction. These motivations are reflected in the utilitarian, emotional, social and ethical value the product has to the user.</a:t>
            </a:r>
          </a:p>
          <a:p>
            <a:pPr>
              <a:buNone/>
            </a:pPr>
            <a:r>
              <a:rPr lang="en-US" dirty="0" smtClean="0"/>
              <a:t> </a:t>
            </a:r>
          </a:p>
          <a:p>
            <a:r>
              <a:rPr lang="en-US" b="1" dirty="0" smtClean="0"/>
              <a:t>Relation to Achievement:</a:t>
            </a:r>
            <a:r>
              <a:rPr lang="en-US" dirty="0" smtClean="0"/>
              <a:t> is the relation of enabled  activities, through product use, that trigger positive user experiences, i.e. relation be-goals - do-goals </a:t>
            </a:r>
            <a:endParaRPr lang="en-US" dirty="0" smtClean="0"/>
          </a:p>
          <a:p>
            <a:pPr>
              <a:buNone/>
            </a:pPr>
            <a:endParaRPr lang="en-US" dirty="0" smtClean="0"/>
          </a:p>
          <a:p>
            <a:r>
              <a:rPr lang="en-US" b="1" dirty="0" smtClean="0"/>
              <a:t>Relation to Scenario: </a:t>
            </a:r>
            <a:r>
              <a:rPr lang="en-US" dirty="0" smtClean="0"/>
              <a:t>Motivation gives reason for activities in a scenario to take place.</a:t>
            </a:r>
          </a:p>
          <a:p>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Design Target</a:t>
            </a:r>
            <a:endParaRPr lang="en-US" dirty="0"/>
          </a:p>
        </p:txBody>
      </p:sp>
      <p:sp>
        <p:nvSpPr>
          <p:cNvPr id="3" name="Content Placeholder 2"/>
          <p:cNvSpPr>
            <a:spLocks noGrp="1"/>
          </p:cNvSpPr>
          <p:nvPr>
            <p:ph idx="1"/>
          </p:nvPr>
        </p:nvSpPr>
        <p:spPr/>
        <p:txBody>
          <a:bodyPr>
            <a:normAutofit fontScale="62500" lnSpcReduction="20000"/>
          </a:bodyPr>
          <a:lstStyle/>
          <a:p>
            <a:pPr fontAlgn="base"/>
            <a:r>
              <a:rPr lang="en-US" b="1" dirty="0" smtClean="0"/>
              <a:t>Design Targets are the set </a:t>
            </a:r>
            <a:r>
              <a:rPr lang="en-US" b="1" dirty="0" smtClean="0"/>
              <a:t>strategic goals that the company wants to achieve through a product</a:t>
            </a:r>
            <a:r>
              <a:rPr lang="en-US" dirty="0" smtClean="0"/>
              <a:t>. These goals are not limited to product functionalities but also include marketing and branding.</a:t>
            </a:r>
            <a:r>
              <a:rPr lang="en-US" dirty="0" smtClean="0"/>
              <a:t/>
            </a:r>
            <a:br>
              <a:rPr lang="en-US" dirty="0" smtClean="0"/>
            </a:br>
            <a:endParaRPr lang="en-US" dirty="0" smtClean="0"/>
          </a:p>
          <a:p>
            <a:pPr fontAlgn="base"/>
            <a:r>
              <a:rPr lang="en-US" b="1" dirty="0" smtClean="0"/>
              <a:t>Relation to Scenario:</a:t>
            </a:r>
            <a:r>
              <a:rPr lang="en-US" dirty="0" smtClean="0"/>
              <a:t> Scenario explicates the intended benefits of specified design targets in a certain use context.</a:t>
            </a:r>
            <a:r>
              <a:rPr lang="en-US" dirty="0" smtClean="0"/>
              <a:t/>
            </a:r>
            <a:br>
              <a:rPr lang="en-US" dirty="0" smtClean="0"/>
            </a:br>
            <a:r>
              <a:rPr lang="en-US" dirty="0" smtClean="0"/>
              <a:t> </a:t>
            </a:r>
            <a:endParaRPr lang="en-US" dirty="0" smtClean="0"/>
          </a:p>
          <a:p>
            <a:pPr fontAlgn="base"/>
            <a:r>
              <a:rPr lang="en-US" b="1" dirty="0" smtClean="0"/>
              <a:t>Relation to Prototype:</a:t>
            </a:r>
            <a:r>
              <a:rPr lang="en-US" dirty="0" smtClean="0"/>
              <a:t> a prototype works as a </a:t>
            </a:r>
            <a:r>
              <a:rPr lang="en-US" dirty="0" err="1" smtClean="0"/>
              <a:t>testbed</a:t>
            </a:r>
            <a:r>
              <a:rPr lang="en-US" dirty="0" smtClean="0"/>
              <a:t> to evaluate against set goals by the company.  </a:t>
            </a:r>
            <a:r>
              <a:rPr lang="en-US" dirty="0" smtClean="0"/>
              <a:t/>
            </a:r>
            <a:br>
              <a:rPr lang="en-US" dirty="0" smtClean="0"/>
            </a:br>
            <a:endParaRPr lang="en-US" dirty="0" smtClean="0"/>
          </a:p>
          <a:p>
            <a:pPr fontAlgn="base"/>
            <a:r>
              <a:rPr lang="en-US" b="1" i="1" dirty="0" smtClean="0"/>
              <a:t>Relation to specifics</a:t>
            </a:r>
            <a:r>
              <a:rPr lang="en-US" dirty="0" smtClean="0"/>
              <a:t>: design targets are eventually translated by the product development team into a fine-grained division of implementable parts that are needed to achieve set goals. These include technologies as well as the appearance and the behavior of the product. </a:t>
            </a:r>
          </a:p>
          <a:p>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Scenario</a:t>
            </a:r>
            <a:endParaRPr lang="en-US" dirty="0"/>
          </a:p>
        </p:txBody>
      </p:sp>
      <p:sp>
        <p:nvSpPr>
          <p:cNvPr id="3" name="Content Placeholder 2"/>
          <p:cNvSpPr>
            <a:spLocks noGrp="1"/>
          </p:cNvSpPr>
          <p:nvPr>
            <p:ph idx="1"/>
          </p:nvPr>
        </p:nvSpPr>
        <p:spPr/>
        <p:txBody>
          <a:bodyPr>
            <a:normAutofit fontScale="47500" lnSpcReduction="20000"/>
          </a:bodyPr>
          <a:lstStyle/>
          <a:p>
            <a:pPr fontAlgn="base"/>
            <a:r>
              <a:rPr lang="en-US" b="1" i="1" dirty="0" smtClean="0"/>
              <a:t>A scenario is a </a:t>
            </a:r>
            <a:r>
              <a:rPr lang="en-US" b="1" i="1" dirty="0" smtClean="0"/>
              <a:t>textual/visual representation shared by the company/designers/users how the future users interact with a product/service</a:t>
            </a:r>
            <a:r>
              <a:rPr lang="en-US" dirty="0" smtClean="0"/>
              <a:t>: </a:t>
            </a:r>
            <a:endParaRPr lang="en-US" dirty="0" smtClean="0"/>
          </a:p>
          <a:p>
            <a:pPr fontAlgn="base">
              <a:buNone/>
            </a:pPr>
            <a:r>
              <a:rPr lang="en-US" dirty="0" smtClean="0"/>
              <a:t>	Scenarios </a:t>
            </a:r>
            <a:r>
              <a:rPr lang="en-US" dirty="0" smtClean="0"/>
              <a:t>set a product into context. They work as a mediator to sequentially illustrate the intended user product interaction in the real world.</a:t>
            </a:r>
            <a:r>
              <a:rPr lang="en-US" b="1" i="1" dirty="0" smtClean="0"/>
              <a:t> </a:t>
            </a:r>
            <a:endParaRPr lang="en-US" dirty="0" smtClean="0"/>
          </a:p>
          <a:p>
            <a:pPr fontAlgn="base">
              <a:buNone/>
            </a:pPr>
            <a:endParaRPr lang="en-US" dirty="0" smtClean="0"/>
          </a:p>
          <a:p>
            <a:pPr fontAlgn="base"/>
            <a:r>
              <a:rPr lang="en-US" b="1" i="1" dirty="0" smtClean="0"/>
              <a:t>Relation to achievement in a context:</a:t>
            </a:r>
            <a:r>
              <a:rPr lang="en-US" dirty="0" smtClean="0"/>
              <a:t> perceivable benefits by the user in his own domain. Displays a known situation to the user and offering an alternative (beneficial) way of acting. Scenarios in this context are an evaluation tool to verify assumptions and to assess a products/service overall relevance to the user.  </a:t>
            </a:r>
            <a:endParaRPr lang="en-US" dirty="0" smtClean="0"/>
          </a:p>
          <a:p>
            <a:pPr fontAlgn="base">
              <a:buNone/>
            </a:pPr>
            <a:endParaRPr lang="en-US" dirty="0" smtClean="0"/>
          </a:p>
          <a:p>
            <a:pPr fontAlgn="base"/>
            <a:r>
              <a:rPr lang="en-US" b="1" dirty="0" smtClean="0"/>
              <a:t>Relation to product use:</a:t>
            </a:r>
            <a:r>
              <a:rPr lang="en-US" dirty="0" smtClean="0"/>
              <a:t> Scenarios illustrate product use in a fictional context whereas product use represents the product used by a real user in context. It is noteworthy that a scenario is supposed to provide one alternative way of product use and therefore being an assumption of (some) appropriation.</a:t>
            </a:r>
          </a:p>
          <a:p>
            <a:pPr fontAlgn="base">
              <a:buNone/>
            </a:pPr>
            <a:r>
              <a:rPr lang="en-US" dirty="0" smtClean="0"/>
              <a:t> </a:t>
            </a:r>
          </a:p>
          <a:p>
            <a:pPr fontAlgn="base"/>
            <a:r>
              <a:rPr lang="en-US" b="1" i="1" dirty="0" smtClean="0"/>
              <a:t>Relation to prototype:</a:t>
            </a:r>
            <a:r>
              <a:rPr lang="en-US" dirty="0" smtClean="0"/>
              <a:t> Gives direction to functionality and behavior of the product. The scenario acts as an mediation tool to communicate the functional and behavioral requirements which are implemented in the prototype to a multidisciplinary audience. </a:t>
            </a:r>
            <a:r>
              <a:rPr lang="en-US" dirty="0" smtClean="0"/>
              <a:t/>
            </a:r>
            <a:br>
              <a:rPr lang="en-US" dirty="0" smtClean="0"/>
            </a:br>
            <a:endParaRPr lang="en-US" dirty="0" smtClean="0"/>
          </a:p>
          <a:p>
            <a:pPr fontAlgn="base"/>
            <a:r>
              <a:rPr lang="en-US" b="1" dirty="0" smtClean="0"/>
              <a:t>Relation to specifics:</a:t>
            </a:r>
            <a:r>
              <a:rPr lang="en-US" dirty="0" smtClean="0"/>
              <a:t> Scenario in conjunction with design targets define the functional requirements that are to be carried out with specifics. Scenarios should not work on the detail-level of specifics if there is no special reason to do so.</a:t>
            </a:r>
          </a:p>
          <a:p>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Achievement in Context</a:t>
            </a:r>
            <a:endParaRPr lang="en-US" dirty="0"/>
          </a:p>
        </p:txBody>
      </p:sp>
      <p:sp>
        <p:nvSpPr>
          <p:cNvPr id="3" name="Content Placeholder 2"/>
          <p:cNvSpPr>
            <a:spLocks noGrp="1"/>
          </p:cNvSpPr>
          <p:nvPr>
            <p:ph idx="1"/>
          </p:nvPr>
        </p:nvSpPr>
        <p:spPr/>
        <p:txBody>
          <a:bodyPr>
            <a:normAutofit fontScale="62500" lnSpcReduction="20000"/>
          </a:bodyPr>
          <a:lstStyle/>
          <a:p>
            <a:pPr fontAlgn="base"/>
            <a:r>
              <a:rPr lang="en-US" b="1" i="1" dirty="0" smtClean="0"/>
              <a:t>Are the perceived (instrumental and non-instrumental) benefits of the user attributed to the product: </a:t>
            </a:r>
            <a:r>
              <a:rPr lang="en-US" dirty="0" smtClean="0"/>
              <a:t>Instrumental and non-instrumental benefits are generally speaking successful completed tasks that are achieved through the </a:t>
            </a:r>
            <a:r>
              <a:rPr lang="en-US" dirty="0" smtClean="0"/>
              <a:t>manipulation (</a:t>
            </a:r>
            <a:r>
              <a:rPr lang="en-US" dirty="0" smtClean="0"/>
              <a:t>active) or </a:t>
            </a:r>
            <a:r>
              <a:rPr lang="en-US" dirty="0" smtClean="0"/>
              <a:t>possession (</a:t>
            </a:r>
            <a:r>
              <a:rPr lang="en-US" dirty="0" smtClean="0"/>
              <a:t>reactive) of the product. </a:t>
            </a:r>
          </a:p>
          <a:p>
            <a:pPr fontAlgn="base">
              <a:buNone/>
            </a:pPr>
            <a:r>
              <a:rPr lang="en-US" dirty="0" smtClean="0"/>
              <a:t>  </a:t>
            </a:r>
          </a:p>
          <a:p>
            <a:pPr fontAlgn="base"/>
            <a:r>
              <a:rPr lang="en-US" b="1" dirty="0" smtClean="0"/>
              <a:t>Relation to product use:</a:t>
            </a:r>
            <a:r>
              <a:rPr lang="en-US" dirty="0" smtClean="0"/>
              <a:t> Capabilities to accomplish (predefined) tasks with the product. It can also include accomplished tasks through unintended (by the producer) product use because of appropriation. </a:t>
            </a:r>
            <a:endParaRPr lang="en-US" dirty="0" smtClean="0"/>
          </a:p>
          <a:p>
            <a:pPr fontAlgn="base">
              <a:buNone/>
            </a:pPr>
            <a:endParaRPr lang="en-US" dirty="0" smtClean="0"/>
          </a:p>
          <a:p>
            <a:pPr fontAlgn="base"/>
            <a:r>
              <a:rPr lang="en-US" b="1" i="1" dirty="0" smtClean="0"/>
              <a:t>Relation to prototype: </a:t>
            </a:r>
            <a:r>
              <a:rPr lang="en-US" dirty="0" smtClean="0"/>
              <a:t>Capability to accomplish (predefined) tasks with the prototype. This relation is commonly studied in usability evaluations to determine pragmatic user-product interaction. Dependent also on the fidelity of the prototype, the perceived hedonic product quality can be assessed.</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Specifics, Prototype, Product use</a:t>
            </a:r>
            <a:endParaRPr lang="en-US" dirty="0"/>
          </a:p>
        </p:txBody>
      </p:sp>
      <p:sp>
        <p:nvSpPr>
          <p:cNvPr id="3" name="Content Placeholder 2"/>
          <p:cNvSpPr>
            <a:spLocks noGrp="1"/>
          </p:cNvSpPr>
          <p:nvPr>
            <p:ph idx="1"/>
          </p:nvPr>
        </p:nvSpPr>
        <p:spPr/>
        <p:txBody>
          <a:bodyPr>
            <a:normAutofit fontScale="47500" lnSpcReduction="20000"/>
          </a:bodyPr>
          <a:lstStyle/>
          <a:p>
            <a:pPr fontAlgn="base"/>
            <a:r>
              <a:rPr lang="en-US" b="1" dirty="0" smtClean="0"/>
              <a:t>Specifics represent the </a:t>
            </a:r>
            <a:r>
              <a:rPr lang="en-US" b="1" dirty="0" smtClean="0"/>
              <a:t>most detailed level of product characteristics: </a:t>
            </a:r>
            <a:r>
              <a:rPr lang="en-US" dirty="0" smtClean="0"/>
              <a:t>These characteristics concern e.g. the look &amp; feel of a product, the interaction possibilities, material choices, etc. </a:t>
            </a:r>
            <a:endParaRPr lang="en-US" dirty="0" smtClean="0"/>
          </a:p>
          <a:p>
            <a:pPr fontAlgn="base">
              <a:buNone/>
            </a:pPr>
            <a:endParaRPr lang="en-US" dirty="0" smtClean="0"/>
          </a:p>
          <a:p>
            <a:pPr fontAlgn="base"/>
            <a:r>
              <a:rPr lang="en-US" b="1" dirty="0" smtClean="0"/>
              <a:t>Relation to Prototype:</a:t>
            </a:r>
            <a:r>
              <a:rPr lang="en-US" dirty="0" smtClean="0"/>
              <a:t> Translation and iteration of specific ideas into a real artifact. A prototype can be built for a low number of ideas to explore them further or to study multiple ideas combined</a:t>
            </a:r>
            <a:r>
              <a:rPr lang="en-US" dirty="0" smtClean="0"/>
              <a:t>.</a:t>
            </a:r>
            <a:r>
              <a:rPr lang="en-US" dirty="0" smtClean="0"/>
              <a:t> A representation of the design to simulate the behavior and or look and feel of the product in development.  </a:t>
            </a:r>
            <a:r>
              <a:rPr lang="en-US" dirty="0" smtClean="0"/>
              <a:t> </a:t>
            </a:r>
          </a:p>
          <a:p>
            <a:pPr fontAlgn="base">
              <a:buNone/>
            </a:pPr>
            <a:r>
              <a:rPr lang="en-US" b="1" dirty="0" smtClean="0"/>
              <a:t>____________________________________________________________________________________</a:t>
            </a:r>
            <a:endParaRPr lang="en-US" dirty="0" smtClean="0"/>
          </a:p>
          <a:p>
            <a:pPr fontAlgn="base"/>
            <a:r>
              <a:rPr lang="en-US" b="1" dirty="0" smtClean="0"/>
              <a:t>Prototypes are a </a:t>
            </a:r>
            <a:r>
              <a:rPr lang="en-US" b="1" dirty="0" smtClean="0"/>
              <a:t>representation of the design to simulate the behavior and or look and feel of the product in development</a:t>
            </a:r>
            <a:r>
              <a:rPr lang="en-US" dirty="0" smtClean="0"/>
              <a:t>.</a:t>
            </a:r>
            <a:r>
              <a:rPr lang="en-US" dirty="0" smtClean="0"/>
              <a:t> Prototypes </a:t>
            </a:r>
            <a:r>
              <a:rPr lang="en-US" dirty="0" smtClean="0"/>
              <a:t>are, in addition to being solution generation and evaluation tools, also vehicles for team collaboration.</a:t>
            </a:r>
          </a:p>
          <a:p>
            <a:pPr fontAlgn="base">
              <a:buNone/>
            </a:pPr>
            <a:r>
              <a:rPr lang="en-US" b="1" dirty="0" smtClean="0"/>
              <a:t> </a:t>
            </a:r>
            <a:endParaRPr lang="en-US" dirty="0" smtClean="0"/>
          </a:p>
          <a:p>
            <a:pPr fontAlgn="base"/>
            <a:r>
              <a:rPr lang="en-US" b="1" i="1" dirty="0" smtClean="0"/>
              <a:t>Relation to product:</a:t>
            </a:r>
            <a:r>
              <a:rPr lang="en-US" dirty="0" smtClean="0"/>
              <a:t>  On the highest level of fidelity, a prototype is the attempt to simulate the final design, aesthetics, materials and functionality of the intended design.</a:t>
            </a:r>
            <a:endParaRPr lang="en-US" dirty="0" smtClean="0"/>
          </a:p>
          <a:p>
            <a:pPr fontAlgn="base">
              <a:buNone/>
            </a:pPr>
            <a:r>
              <a:rPr lang="en-US" dirty="0" smtClean="0"/>
              <a:t>____________________________________________________________________________________</a:t>
            </a:r>
          </a:p>
          <a:p>
            <a:r>
              <a:rPr lang="en-US" b="1" dirty="0" smtClean="0"/>
              <a:t>Product use describes the moment when the </a:t>
            </a:r>
            <a:r>
              <a:rPr lang="en-US" b="1" dirty="0" smtClean="0"/>
              <a:t>product is fully developed and released. </a:t>
            </a:r>
            <a:r>
              <a:rPr lang="en-US" dirty="0" smtClean="0"/>
              <a:t/>
            </a:r>
            <a:br>
              <a:rPr lang="en-US" dirty="0" smtClean="0"/>
            </a:br>
            <a:r>
              <a:rPr lang="en-US" dirty="0" smtClean="0"/>
              <a:t>The </a:t>
            </a:r>
            <a:r>
              <a:rPr lang="en-US" dirty="0" smtClean="0"/>
              <a:t>user experience can be studied in full only after it has been taken into use and it has had an impact on the life of the users.</a:t>
            </a:r>
            <a:br>
              <a:rPr lang="en-US" dirty="0" smtClean="0"/>
            </a:br>
            <a:endParaRPr lang="en-US" dirty="0" smtClean="0"/>
          </a:p>
          <a:p>
            <a:endParaRPr lang="en-US" dirty="0"/>
          </a:p>
        </p:txBody>
      </p:sp>
    </p:spTree>
  </p:cSld>
  <p:clrMapOvr>
    <a:masterClrMapping/>
  </p:clrMapOvr>
</p:sld>
</file>

<file path=ppt/theme/theme1.xml><?xml version="1.0" encoding="utf-8"?>
<a:theme xmlns:a="http://schemas.openxmlformats.org/drawingml/2006/main" name="Presentation_Templa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Presentation_Template.potx</Template>
  <TotalTime>1555</TotalTime>
  <Words>1512</Words>
  <Application>Microsoft Macintosh PowerPoint</Application>
  <PresentationFormat>On-screen Show (4:3)</PresentationFormat>
  <Paragraphs>68</Paragraphs>
  <Slides>10</Slides>
  <Notes>0</Notes>
  <HiddenSlides>0</HiddenSlides>
  <MMClips>0</MMClips>
  <ScaleCrop>false</ScaleCrop>
  <HeadingPairs>
    <vt:vector size="4" baseType="variant">
      <vt:variant>
        <vt:lpstr>Design Template</vt:lpstr>
      </vt:variant>
      <vt:variant>
        <vt:i4>1</vt:i4>
      </vt:variant>
      <vt:variant>
        <vt:lpstr>Slide Titles</vt:lpstr>
      </vt:variant>
      <vt:variant>
        <vt:i4>10</vt:i4>
      </vt:variant>
    </vt:vector>
  </HeadingPairs>
  <TitlesOfParts>
    <vt:vector size="11" baseType="lpstr">
      <vt:lpstr>Presentation_Template</vt:lpstr>
      <vt:lpstr>UX Framework Description</vt:lpstr>
      <vt:lpstr>UX Framework</vt:lpstr>
      <vt:lpstr>UX Framework</vt:lpstr>
      <vt:lpstr>UX Strategy</vt:lpstr>
      <vt:lpstr>UX Description</vt:lpstr>
      <vt:lpstr>Motivation</vt:lpstr>
      <vt:lpstr>Design Target</vt:lpstr>
      <vt:lpstr>Scenario</vt:lpstr>
      <vt:lpstr>Achievement in Context</vt:lpstr>
      <vt:lpstr>Specifics, Prototype, Product use</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UX Framework Description</dc:title>
  <dc:creator>Lutz Gegner</dc:creator>
  <cp:lastModifiedBy>Lutz Gegner</cp:lastModifiedBy>
  <cp:revision>5</cp:revision>
  <dcterms:created xsi:type="dcterms:W3CDTF">2010-09-23T12:00:48Z</dcterms:created>
  <dcterms:modified xsi:type="dcterms:W3CDTF">2010-09-24T13:56:26Z</dcterms:modified>
</cp:coreProperties>
</file>