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s/slide6.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4"/>
  </p:notesMasterIdLst>
  <p:sldIdLst>
    <p:sldId id="256" r:id="rId2"/>
    <p:sldId id="262" r:id="rId3"/>
    <p:sldId id="270" r:id="rId4"/>
    <p:sldId id="263" r:id="rId5"/>
    <p:sldId id="264" r:id="rId6"/>
    <p:sldId id="271" r:id="rId7"/>
    <p:sldId id="272" r:id="rId8"/>
    <p:sldId id="274" r:id="rId9"/>
    <p:sldId id="268" r:id="rId10"/>
    <p:sldId id="273" r:id="rId11"/>
    <p:sldId id="260" r:id="rId12"/>
    <p:sldId id="258"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42857" autoAdjust="0"/>
    <p:restoredTop sz="86471" autoAdjust="0"/>
  </p:normalViewPr>
  <p:slideViewPr>
    <p:cSldViewPr snapToGrid="0" snapToObjects="1">
      <p:cViewPr varScale="1">
        <p:scale>
          <a:sx n="103" d="100"/>
          <a:sy n="103" d="100"/>
        </p:scale>
        <p:origin x="-120" y="-1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B905C8-4BC4-3144-A689-1B8687670612}" type="datetimeFigureOut">
              <a:rPr lang="en-US" smtClean="0"/>
              <a:pPr/>
              <a:t>2/9/10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581B5D-2FA8-A342-8494-9D3D76C7345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B72B84-FE2C-9F42-A28B-1D22C742718D}" type="slidenum">
              <a:rPr lang="en-US"/>
              <a:pPr/>
              <a:t>4</a:t>
            </a:fld>
            <a:endParaRPr lang="en-US"/>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690F71-824A-1C49-ADD4-852C6709FD54}" type="slidenum">
              <a:rPr lang="en-US"/>
              <a:pPr/>
              <a:t>5</a:t>
            </a:fld>
            <a:endParaRPr lang="en-US"/>
          </a:p>
        </p:txBody>
      </p:sp>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i-FI"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smtClean="0"/>
              <a:t>Click to edit Master subtitle style</a:t>
            </a:r>
            <a:endParaRPr lang="en-US"/>
          </a:p>
        </p:txBody>
      </p:sp>
      <p:sp>
        <p:nvSpPr>
          <p:cNvPr id="4" name="Date Placeholder 3"/>
          <p:cNvSpPr>
            <a:spLocks noGrp="1"/>
          </p:cNvSpPr>
          <p:nvPr>
            <p:ph type="dt" sz="half" idx="10"/>
          </p:nvPr>
        </p:nvSpPr>
        <p:spPr/>
        <p:txBody>
          <a:bodyPr/>
          <a:lstStyle/>
          <a:p>
            <a:fld id="{472F700E-BDE5-B042-B18A-E583A8E8706E}" type="datetimeFigureOut">
              <a:rPr lang="en-US" smtClean="0"/>
              <a:pPr/>
              <a:t>2/9/10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Content Placeholder 2"/>
          <p:cNvSpPr>
            <a:spLocks noGrp="1"/>
          </p:cNvSpPr>
          <p:nvPr>
            <p:ph idx="1"/>
          </p:nvPr>
        </p:nvSpPr>
        <p:spPr/>
        <p:txBody>
          <a:body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472F700E-BDE5-B042-B18A-E583A8E8706E}" type="datetimeFigureOut">
              <a:rPr lang="en-US" smtClean="0"/>
              <a:pPr/>
              <a:t>2/9/10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i-FI"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i-FI" smtClean="0"/>
              <a:t>Click to edit Master text styles</a:t>
            </a:r>
          </a:p>
        </p:txBody>
      </p:sp>
      <p:sp>
        <p:nvSpPr>
          <p:cNvPr id="4" name="Date Placeholder 3"/>
          <p:cNvSpPr>
            <a:spLocks noGrp="1"/>
          </p:cNvSpPr>
          <p:nvPr>
            <p:ph type="dt" sz="half" idx="10"/>
          </p:nvPr>
        </p:nvSpPr>
        <p:spPr/>
        <p:txBody>
          <a:bodyPr/>
          <a:lstStyle/>
          <a:p>
            <a:fld id="{472F700E-BDE5-B042-B18A-E583A8E8706E}" type="datetimeFigureOut">
              <a:rPr lang="en-US" smtClean="0"/>
              <a:pPr/>
              <a:t>2/9/10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5" name="Date Placeholder 4"/>
          <p:cNvSpPr>
            <a:spLocks noGrp="1"/>
          </p:cNvSpPr>
          <p:nvPr>
            <p:ph type="dt" sz="half" idx="10"/>
          </p:nvPr>
        </p:nvSpPr>
        <p:spPr/>
        <p:txBody>
          <a:bodyPr/>
          <a:lstStyle/>
          <a:p>
            <a:fld id="{472F700E-BDE5-B042-B18A-E583A8E8706E}" type="datetimeFigureOut">
              <a:rPr lang="en-US" smtClean="0"/>
              <a:pPr/>
              <a:t>2/9/10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i-FI"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7" name="Date Placeholder 6"/>
          <p:cNvSpPr>
            <a:spLocks noGrp="1"/>
          </p:cNvSpPr>
          <p:nvPr>
            <p:ph type="dt" sz="half" idx="10"/>
          </p:nvPr>
        </p:nvSpPr>
        <p:spPr/>
        <p:txBody>
          <a:bodyPr/>
          <a:lstStyle/>
          <a:p>
            <a:fld id="{472F700E-BDE5-B042-B18A-E583A8E8706E}" type="datetimeFigureOut">
              <a:rPr lang="en-US" smtClean="0"/>
              <a:pPr/>
              <a:t>2/9/10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Date Placeholder 2"/>
          <p:cNvSpPr>
            <a:spLocks noGrp="1"/>
          </p:cNvSpPr>
          <p:nvPr>
            <p:ph type="dt" sz="half" idx="10"/>
          </p:nvPr>
        </p:nvSpPr>
        <p:spPr/>
        <p:txBody>
          <a:bodyPr/>
          <a:lstStyle/>
          <a:p>
            <a:fld id="{472F700E-BDE5-B042-B18A-E583A8E8706E}" type="datetimeFigureOut">
              <a:rPr lang="en-US" smtClean="0"/>
              <a:pPr/>
              <a:t>2/9/10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2F700E-BDE5-B042-B18A-E583A8E8706E}" type="datetimeFigureOut">
              <a:rPr lang="en-US" smtClean="0"/>
              <a:pPr/>
              <a:t>2/9/10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i-FI"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i-FI" smtClean="0"/>
              <a:t>Click to edit Master text styles</a:t>
            </a:r>
          </a:p>
        </p:txBody>
      </p:sp>
      <p:sp>
        <p:nvSpPr>
          <p:cNvPr id="5" name="Date Placeholder 4"/>
          <p:cNvSpPr>
            <a:spLocks noGrp="1"/>
          </p:cNvSpPr>
          <p:nvPr>
            <p:ph type="dt" sz="half" idx="10"/>
          </p:nvPr>
        </p:nvSpPr>
        <p:spPr/>
        <p:txBody>
          <a:bodyPr/>
          <a:lstStyle/>
          <a:p>
            <a:fld id="{472F700E-BDE5-B042-B18A-E583A8E8706E}" type="datetimeFigureOut">
              <a:rPr lang="en-US" smtClean="0"/>
              <a:pPr/>
              <a:t>2/9/10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i-FI"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i-FI" smtClean="0"/>
              <a:t>Click to edit Master text styles</a:t>
            </a:r>
          </a:p>
        </p:txBody>
      </p:sp>
      <p:sp>
        <p:nvSpPr>
          <p:cNvPr id="5" name="Date Placeholder 4"/>
          <p:cNvSpPr>
            <a:spLocks noGrp="1"/>
          </p:cNvSpPr>
          <p:nvPr>
            <p:ph type="dt" sz="half" idx="10"/>
          </p:nvPr>
        </p:nvSpPr>
        <p:spPr/>
        <p:txBody>
          <a:bodyPr/>
          <a:lstStyle/>
          <a:p>
            <a:fld id="{472F700E-BDE5-B042-B18A-E583A8E8706E}" type="datetimeFigureOut">
              <a:rPr lang="en-US" smtClean="0"/>
              <a:pPr/>
              <a:t>2/9/10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472F700E-BDE5-B042-B18A-E583A8E8706E}" type="datetimeFigureOut">
              <a:rPr lang="en-US" smtClean="0"/>
              <a:pPr/>
              <a:t>2/9/10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i-F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472F700E-BDE5-B042-B18A-E583A8E8706E}" type="datetimeFigureOut">
              <a:rPr lang="en-US" smtClean="0"/>
              <a:pPr/>
              <a:t>2/9/10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ADD943-7A7C-C24F-904E-C950DBA64C6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548"/>
            <a:ext cx="8229600" cy="934881"/>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943429"/>
            <a:ext cx="8229600" cy="541292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fld id="{472F700E-BDE5-B042-B18A-E583A8E8706E}" type="datetimeFigureOut">
              <a:rPr lang="en-US" smtClean="0"/>
              <a:pPr/>
              <a:t>2/9/10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8DADD943-7A7C-C24F-904E-C950DBA64C6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hyperlink" Target="http://www.nrl.navy.mil/aic/ide/NASATLX.php" TargetMode="External"/><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My UX</a:t>
            </a:r>
            <a:endParaRPr lang="en-US" dirty="0"/>
          </a:p>
        </p:txBody>
      </p:sp>
      <p:sp>
        <p:nvSpPr>
          <p:cNvPr id="3" name="Subtitle 2"/>
          <p:cNvSpPr>
            <a:spLocks noGrp="1"/>
          </p:cNvSpPr>
          <p:nvPr>
            <p:ph type="subTitle" idx="1"/>
          </p:nvPr>
        </p:nvSpPr>
        <p:spPr/>
        <p:txBody>
          <a:bodyPr/>
          <a:lstStyle/>
          <a:p>
            <a:r>
              <a:rPr lang="en-US" dirty="0" err="1" smtClean="0"/>
              <a:t>Turkka</a:t>
            </a:r>
            <a:r>
              <a:rPr lang="en-US" dirty="0" smtClean="0"/>
              <a:t> Keinonen</a:t>
            </a:r>
          </a:p>
          <a:p>
            <a:r>
              <a:rPr lang="en-US" dirty="0" smtClean="0"/>
              <a:t>9.2.2010 NRC Helsinki</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Core, f</a:t>
            </a:r>
            <a:r>
              <a:rPr lang="en-US" dirty="0" smtClean="0"/>
              <a:t>orgotten</a:t>
            </a:r>
            <a:r>
              <a:rPr lang="en-US" baseline="0" dirty="0" smtClean="0"/>
              <a:t> </a:t>
            </a:r>
            <a:r>
              <a:rPr lang="en-US" baseline="0" dirty="0" smtClean="0"/>
              <a:t>and </a:t>
            </a:r>
            <a:r>
              <a:rPr lang="en-US" baseline="0" dirty="0" smtClean="0"/>
              <a:t>alternative views</a:t>
            </a:r>
            <a:endParaRPr lang="en-US" dirty="0"/>
          </a:p>
        </p:txBody>
      </p:sp>
      <p:sp>
        <p:nvSpPr>
          <p:cNvPr id="3" name="Content Placeholder 2"/>
          <p:cNvSpPr>
            <a:spLocks noGrp="1"/>
          </p:cNvSpPr>
          <p:nvPr>
            <p:ph idx="1"/>
          </p:nvPr>
        </p:nvSpPr>
        <p:spPr/>
        <p:txBody>
          <a:bodyPr>
            <a:normAutofit/>
          </a:bodyPr>
          <a:lstStyle/>
          <a:p>
            <a:r>
              <a:rPr lang="en-US" dirty="0" smtClean="0"/>
              <a:t>Workload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usability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Value of time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Affect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Satisfaction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Ethics &gt;</a:t>
            </a:r>
          </a:p>
          <a:p>
            <a:pPr marL="342900" marR="0" indent="-342900" algn="l" defTabSz="457200" rtl="0" eaLnBrk="1" fontAlgn="auto" latinLnBrk="0" hangingPunct="1">
              <a:lnSpc>
                <a:spcPct val="100000"/>
              </a:lnSpc>
              <a:spcBef>
                <a:spcPct val="20000"/>
              </a:spcBef>
              <a:spcAft>
                <a:spcPts val="0"/>
              </a:spcAft>
              <a:buClrTx/>
              <a:buSzTx/>
              <a:buFont typeface="Arial"/>
              <a:buChar char="•"/>
              <a:tabLst/>
              <a:defRPr/>
            </a:pPr>
            <a:r>
              <a:rPr lang="en-US" dirty="0" smtClean="0"/>
              <a:t>Social amplification of experience &gt;</a:t>
            </a:r>
          </a:p>
          <a:p>
            <a:r>
              <a:rPr lang="en-US" dirty="0" smtClean="0"/>
              <a:t>Mood boarding &gt;</a:t>
            </a: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Workload</a:t>
            </a:r>
            <a:endParaRPr lang="en-US" dirty="0"/>
          </a:p>
        </p:txBody>
      </p:sp>
      <p:sp>
        <p:nvSpPr>
          <p:cNvPr id="3" name="Content Placeholder 2"/>
          <p:cNvSpPr>
            <a:spLocks noGrp="1"/>
          </p:cNvSpPr>
          <p:nvPr>
            <p:ph idx="1"/>
          </p:nvPr>
        </p:nvSpPr>
        <p:spPr/>
        <p:txBody>
          <a:bodyPr>
            <a:normAutofit fontScale="62500" lnSpcReduction="20000"/>
          </a:bodyPr>
          <a:lstStyle/>
          <a:p>
            <a:pPr lvl="0" rtl="0" eaLnBrk="1" latinLnBrk="0" hangingPunct="1"/>
            <a:r>
              <a:rPr lang="en-US" sz="4000" kern="1200" dirty="0" smtClean="0">
                <a:solidFill>
                  <a:schemeClr val="tx1"/>
                </a:solidFill>
                <a:latin typeface="+mj-lt"/>
                <a:ea typeface="+mj-ea"/>
                <a:cs typeface="+mj-cs"/>
              </a:rPr>
              <a:t>“the perceived relationship between the amount of mental processing capability or resources and the amount required by the task” (Hart and </a:t>
            </a:r>
            <a:r>
              <a:rPr lang="en-US" sz="4000" kern="1200" dirty="0" err="1" smtClean="0">
                <a:solidFill>
                  <a:schemeClr val="tx1"/>
                </a:solidFill>
                <a:latin typeface="+mj-lt"/>
                <a:ea typeface="+mj-ea"/>
                <a:cs typeface="+mj-cs"/>
              </a:rPr>
              <a:t>Staveland</a:t>
            </a:r>
            <a:r>
              <a:rPr lang="en-US" sz="4000" kern="1200" dirty="0" smtClean="0">
                <a:solidFill>
                  <a:schemeClr val="tx1"/>
                </a:solidFill>
                <a:latin typeface="+mj-lt"/>
                <a:ea typeface="+mj-ea"/>
                <a:cs typeface="+mj-cs"/>
              </a:rPr>
              <a:t> 1987) </a:t>
            </a:r>
            <a:endParaRPr lang="en-US" sz="4000" dirty="0" smtClean="0"/>
          </a:p>
          <a:p>
            <a:pPr lvl="0" rtl="0" eaLnBrk="1" latinLnBrk="0" hangingPunct="1"/>
            <a:r>
              <a:rPr lang="en-US" sz="4000" kern="1200" dirty="0" smtClean="0">
                <a:solidFill>
                  <a:schemeClr val="tx1"/>
                </a:solidFill>
                <a:latin typeface="+mj-lt"/>
                <a:ea typeface="+mj-ea"/>
                <a:cs typeface="+mj-cs"/>
              </a:rPr>
              <a:t>Multidimensional influenced by internal and external factors</a:t>
            </a:r>
            <a:endParaRPr lang="en-US" dirty="0" smtClean="0"/>
          </a:p>
          <a:p>
            <a:pPr lvl="0" rtl="0" eaLnBrk="1" latinLnBrk="0" hangingPunct="1"/>
            <a:r>
              <a:rPr lang="en-US" sz="4000" kern="1200" dirty="0" smtClean="0">
                <a:solidFill>
                  <a:schemeClr val="tx1"/>
                </a:solidFill>
                <a:latin typeface="+mj-lt"/>
                <a:ea typeface="+mj-ea"/>
                <a:cs typeface="+mj-cs"/>
              </a:rPr>
              <a:t>Subjective and objective</a:t>
            </a:r>
            <a:endParaRPr lang="en-US" dirty="0" smtClean="0"/>
          </a:p>
          <a:p>
            <a:pPr lvl="0" rtl="0" eaLnBrk="1" latinLnBrk="0" hangingPunct="1"/>
            <a:r>
              <a:rPr lang="en-US" sz="4000" kern="1200" dirty="0" smtClean="0">
                <a:solidFill>
                  <a:schemeClr val="tx1"/>
                </a:solidFill>
                <a:latin typeface="+mj-lt"/>
                <a:ea typeface="+mj-ea"/>
                <a:cs typeface="+mj-cs"/>
              </a:rPr>
              <a:t>immediate and long term</a:t>
            </a:r>
            <a:endParaRPr lang="en-US" dirty="0" smtClean="0"/>
          </a:p>
          <a:p>
            <a:pPr lvl="0" rtl="0" eaLnBrk="1" latinLnBrk="0" hangingPunct="1"/>
            <a:r>
              <a:rPr lang="en-US" sz="4000" kern="1200" dirty="0" smtClean="0">
                <a:solidFill>
                  <a:schemeClr val="tx1"/>
                </a:solidFill>
                <a:latin typeface="+mj-lt"/>
                <a:ea typeface="+mj-ea"/>
                <a:cs typeface="+mj-cs"/>
              </a:rPr>
              <a:t>Highly contextual</a:t>
            </a:r>
            <a:endParaRPr lang="en-US" dirty="0" smtClean="0"/>
          </a:p>
          <a:p>
            <a:pPr lvl="0" rtl="0" eaLnBrk="1" latinLnBrk="0" hangingPunct="1"/>
            <a:r>
              <a:rPr lang="en-US" sz="4000" kern="1200" dirty="0" smtClean="0">
                <a:solidFill>
                  <a:schemeClr val="tx1"/>
                </a:solidFill>
                <a:latin typeface="+mj-lt"/>
                <a:ea typeface="+mj-ea"/>
                <a:cs typeface="+mj-cs"/>
              </a:rPr>
              <a:t>Negative by nature, i.e. usually less is better</a:t>
            </a:r>
            <a:r>
              <a:rPr lang="en-US" sz="4000" dirty="0" smtClean="0">
                <a:latin typeface="+mj-lt"/>
                <a:ea typeface="+mj-ea"/>
                <a:cs typeface="+mj-cs"/>
              </a:rPr>
              <a:t>, </a:t>
            </a:r>
            <a:r>
              <a:rPr lang="en-US" sz="4000" kern="1200" dirty="0" smtClean="0">
                <a:solidFill>
                  <a:schemeClr val="tx1"/>
                </a:solidFill>
                <a:latin typeface="+mj-lt"/>
                <a:ea typeface="+mj-ea"/>
                <a:cs typeface="+mj-cs"/>
              </a:rPr>
              <a:t>though absence</a:t>
            </a:r>
            <a:r>
              <a:rPr lang="en-US" sz="4000" kern="1200" baseline="0" dirty="0" smtClean="0">
                <a:solidFill>
                  <a:schemeClr val="tx1"/>
                </a:solidFill>
                <a:latin typeface="+mj-lt"/>
                <a:ea typeface="+mj-ea"/>
                <a:cs typeface="+mj-cs"/>
              </a:rPr>
              <a:t> harmful</a:t>
            </a:r>
            <a:endParaRPr lang="en-US" dirty="0" smtClean="0"/>
          </a:p>
          <a:p>
            <a:pPr lvl="0" rtl="0" eaLnBrk="1" latinLnBrk="0" hangingPunct="1"/>
            <a:r>
              <a:rPr lang="en-US" sz="4000" kern="1200" baseline="0" dirty="0" smtClean="0">
                <a:solidFill>
                  <a:schemeClr val="tx1"/>
                </a:solidFill>
                <a:latin typeface="+mj-lt"/>
                <a:ea typeface="+mj-ea"/>
                <a:cs typeface="+mj-cs"/>
              </a:rPr>
              <a:t>Workload = engagement (Laurel</a:t>
            </a:r>
            <a:r>
              <a:rPr lang="en-US" sz="4000" kern="1200" dirty="0" smtClean="0">
                <a:solidFill>
                  <a:schemeClr val="tx1"/>
                </a:solidFill>
                <a:latin typeface="+mj-lt"/>
                <a:ea typeface="+mj-ea"/>
                <a:cs typeface="+mj-cs"/>
              </a:rPr>
              <a:t> 1991: frequency, impact, versatility)</a:t>
            </a:r>
          </a:p>
          <a:p>
            <a:pPr lvl="0" rtl="0" eaLnBrk="1" latinLnBrk="0" hangingPunct="1"/>
            <a:r>
              <a:rPr lang="en-US" sz="4000" kern="1200" dirty="0" smtClean="0">
                <a:solidFill>
                  <a:schemeClr val="tx1"/>
                </a:solidFill>
                <a:latin typeface="+mj-lt"/>
                <a:ea typeface="+mj-ea"/>
                <a:cs typeface="+mj-cs"/>
              </a:rPr>
              <a:t>UX seen as ‘positive workload’</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8613" name="Picture 5" descr="TLXScale"/>
          <p:cNvPicPr>
            <a:picLocks noChangeAspect="1" noChangeArrowheads="1"/>
          </p:cNvPicPr>
          <p:nvPr/>
        </p:nvPicPr>
        <p:blipFill>
          <a:blip r:embed="rId3"/>
          <a:srcRect l="7147" t="24959" r="37715" b="22682"/>
          <a:stretch>
            <a:fillRect/>
          </a:stretch>
        </p:blipFill>
        <p:spPr bwMode="auto">
          <a:xfrm>
            <a:off x="3836988" y="381000"/>
            <a:ext cx="4773612" cy="5867400"/>
          </a:xfrm>
          <a:prstGeom prst="rect">
            <a:avLst/>
          </a:prstGeom>
          <a:noFill/>
          <a:ln w="19050">
            <a:solidFill>
              <a:srgbClr val="000000"/>
            </a:solidFill>
            <a:miter lim="800000"/>
            <a:headEnd/>
            <a:tailEnd/>
          </a:ln>
          <a:effectLst>
            <a:outerShdw blurRad="63500" dist="38099" dir="2700000" algn="ctr" rotWithShape="0">
              <a:srgbClr val="000000">
                <a:alpha val="74998"/>
              </a:srgbClr>
            </a:outerShdw>
          </a:effectLst>
        </p:spPr>
      </p:pic>
      <p:sp>
        <p:nvSpPr>
          <p:cNvPr id="68614" name="Rectangle 6"/>
          <p:cNvSpPr>
            <a:spLocks noGrp="1" noChangeArrowheads="1"/>
          </p:cNvSpPr>
          <p:nvPr>
            <p:ph type="title"/>
          </p:nvPr>
        </p:nvSpPr>
        <p:spPr/>
        <p:txBody>
          <a:bodyPr/>
          <a:lstStyle/>
          <a:p>
            <a:pPr algn="l"/>
            <a:r>
              <a:rPr lang="en-US" dirty="0" smtClean="0"/>
              <a:t>NASA </a:t>
            </a:r>
            <a:r>
              <a:rPr lang="en-US" dirty="0"/>
              <a:t>TLX</a:t>
            </a:r>
          </a:p>
        </p:txBody>
      </p:sp>
      <p:sp>
        <p:nvSpPr>
          <p:cNvPr id="68615" name="Rectangle 7"/>
          <p:cNvSpPr>
            <a:spLocks noGrp="1" noChangeArrowheads="1"/>
          </p:cNvSpPr>
          <p:nvPr>
            <p:ph type="body" idx="1"/>
          </p:nvPr>
        </p:nvSpPr>
        <p:spPr>
          <a:xfrm>
            <a:off x="457200" y="1219200"/>
            <a:ext cx="3124200" cy="4953000"/>
          </a:xfrm>
        </p:spPr>
        <p:txBody>
          <a:bodyPr/>
          <a:lstStyle/>
          <a:p>
            <a:r>
              <a:rPr lang="en-US" sz="1800" dirty="0">
                <a:solidFill>
                  <a:srgbClr val="000000"/>
                </a:solidFill>
              </a:rPr>
              <a:t>NASA Task Load Index</a:t>
            </a:r>
          </a:p>
          <a:p>
            <a:r>
              <a:rPr lang="en-US" sz="1800" dirty="0">
                <a:solidFill>
                  <a:srgbClr val="000000"/>
                </a:solidFill>
              </a:rPr>
              <a:t>(Hart &amp; </a:t>
            </a:r>
            <a:r>
              <a:rPr lang="en-US" sz="1800" dirty="0" err="1">
                <a:solidFill>
                  <a:srgbClr val="000000"/>
                </a:solidFill>
              </a:rPr>
              <a:t>Staveland</a:t>
            </a:r>
            <a:r>
              <a:rPr lang="en-US" sz="1800" dirty="0">
                <a:solidFill>
                  <a:srgbClr val="000000"/>
                </a:solidFill>
              </a:rPr>
              <a:t> 1988)</a:t>
            </a:r>
          </a:p>
          <a:p>
            <a:r>
              <a:rPr lang="en-US" sz="1800" dirty="0">
                <a:solidFill>
                  <a:srgbClr val="000000"/>
                </a:solidFill>
              </a:rPr>
              <a:t>Step 1: weights</a:t>
            </a:r>
          </a:p>
          <a:p>
            <a:pPr lvl="1"/>
            <a:r>
              <a:rPr lang="en-US" sz="1600" dirty="0">
                <a:solidFill>
                  <a:srgbClr val="000000"/>
                </a:solidFill>
              </a:rPr>
              <a:t>Pair comparison of the scales gives them weights from 0 to 5</a:t>
            </a:r>
          </a:p>
          <a:p>
            <a:pPr lvl="1"/>
            <a:r>
              <a:rPr lang="en-US" sz="1600" dirty="0">
                <a:solidFill>
                  <a:srgbClr val="000000"/>
                </a:solidFill>
              </a:rPr>
              <a:t>Allows adjusting to specific task demands</a:t>
            </a:r>
          </a:p>
          <a:p>
            <a:r>
              <a:rPr lang="en-US" sz="1800" dirty="0">
                <a:solidFill>
                  <a:srgbClr val="000000"/>
                </a:solidFill>
              </a:rPr>
              <a:t>Step 2: </a:t>
            </a:r>
            <a:r>
              <a:rPr lang="en-US" sz="1800" dirty="0" err="1">
                <a:solidFill>
                  <a:srgbClr val="000000"/>
                </a:solidFill>
              </a:rPr>
              <a:t>assesment</a:t>
            </a:r>
            <a:endParaRPr lang="en-US" sz="1800" dirty="0">
              <a:solidFill>
                <a:srgbClr val="000000"/>
              </a:solidFill>
            </a:endParaRPr>
          </a:p>
          <a:p>
            <a:pPr lvl="1"/>
            <a:r>
              <a:rPr lang="en-US" sz="1600" dirty="0">
                <a:solidFill>
                  <a:srgbClr val="000000"/>
                </a:solidFill>
              </a:rPr>
              <a:t>Evaluate task load on  6 </a:t>
            </a:r>
            <a:r>
              <a:rPr lang="en-US" sz="1600" dirty="0" err="1">
                <a:solidFill>
                  <a:srgbClr val="000000"/>
                </a:solidFill>
              </a:rPr>
              <a:t>Likert</a:t>
            </a:r>
            <a:r>
              <a:rPr lang="en-US" sz="1600" dirty="0">
                <a:solidFill>
                  <a:srgbClr val="000000"/>
                </a:solidFill>
              </a:rPr>
              <a:t> scales</a:t>
            </a:r>
          </a:p>
          <a:p>
            <a:r>
              <a:rPr lang="en-US" sz="1800" dirty="0">
                <a:hlinkClick r:id="rId4"/>
              </a:rPr>
              <a:t>www.nrl.navy.mil/aic/ide/</a:t>
            </a:r>
            <a:r>
              <a:rPr lang="en-US" sz="1800" dirty="0" smtClean="0">
                <a:hlinkClick r:id="rId4"/>
              </a:rPr>
              <a:t>NASATLX.php</a:t>
            </a:r>
            <a:endParaRPr lang="en-US" sz="1800" dirty="0" smtClean="0"/>
          </a:p>
          <a:p>
            <a:endParaRPr lang="en-US" sz="1800" dirty="0" smtClean="0"/>
          </a:p>
          <a:p>
            <a:r>
              <a:rPr lang="en-US" sz="1800" dirty="0" smtClean="0"/>
              <a:t>Generic scales</a:t>
            </a:r>
          </a:p>
          <a:p>
            <a:r>
              <a:rPr lang="en-US" sz="1800" dirty="0" smtClean="0"/>
              <a:t>Adjustable weights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dirty="0" smtClean="0">
                <a:solidFill>
                  <a:srgbClr val="000000"/>
                </a:solidFill>
              </a:rPr>
              <a:t>NASA </a:t>
            </a:r>
            <a:r>
              <a:rPr lang="en-US" dirty="0">
                <a:solidFill>
                  <a:srgbClr val="000000"/>
                </a:solidFill>
              </a:rPr>
              <a:t>TLX</a:t>
            </a:r>
          </a:p>
        </p:txBody>
      </p:sp>
      <p:sp>
        <p:nvSpPr>
          <p:cNvPr id="17411" name="Rectangle 3"/>
          <p:cNvSpPr>
            <a:spLocks noGrp="1" noChangeArrowheads="1"/>
          </p:cNvSpPr>
          <p:nvPr>
            <p:ph type="body" idx="1"/>
          </p:nvPr>
        </p:nvSpPr>
        <p:spPr>
          <a:xfrm>
            <a:off x="457200" y="943429"/>
            <a:ext cx="8153400" cy="5500225"/>
          </a:xfrm>
        </p:spPr>
        <p:txBody>
          <a:bodyPr>
            <a:normAutofit/>
          </a:bodyPr>
          <a:lstStyle/>
          <a:p>
            <a:pPr>
              <a:lnSpc>
                <a:spcPct val="90000"/>
              </a:lnSpc>
              <a:spcBef>
                <a:spcPct val="0"/>
              </a:spcBef>
              <a:buFont typeface="Wingdings" charset="2"/>
              <a:buNone/>
            </a:pPr>
            <a:r>
              <a:rPr lang="en-US" sz="1800" dirty="0">
                <a:latin typeface="Helvetica" charset="0"/>
              </a:rPr>
              <a:t>MENTAL DEMAND </a:t>
            </a:r>
          </a:p>
          <a:p>
            <a:pPr>
              <a:lnSpc>
                <a:spcPct val="90000"/>
              </a:lnSpc>
              <a:spcBef>
                <a:spcPct val="0"/>
              </a:spcBef>
            </a:pPr>
            <a:r>
              <a:rPr lang="en-US" sz="1600" dirty="0">
                <a:latin typeface="Helvetica" charset="0"/>
              </a:rPr>
              <a:t>How much mental and perceptual activity was required (e.g., thinking, deciding, calculating, remembering, looking, searching, etc.)?  Was the task easy or demanding, simple or complex, exacting or forgiving?</a:t>
            </a:r>
            <a:r>
              <a:rPr lang="en-US" sz="1800" dirty="0">
                <a:latin typeface="Helvetica" charset="0"/>
              </a:rPr>
              <a:t> </a:t>
            </a:r>
          </a:p>
          <a:p>
            <a:pPr>
              <a:lnSpc>
                <a:spcPct val="90000"/>
              </a:lnSpc>
              <a:spcBef>
                <a:spcPct val="0"/>
              </a:spcBef>
              <a:buFont typeface="Wingdings" charset="2"/>
              <a:buNone/>
            </a:pPr>
            <a:r>
              <a:rPr lang="en-US" sz="1800" dirty="0">
                <a:latin typeface="Helvetica" charset="0"/>
              </a:rPr>
              <a:t>PHYSICAL DEMAND</a:t>
            </a:r>
          </a:p>
          <a:p>
            <a:pPr>
              <a:lnSpc>
                <a:spcPct val="90000"/>
              </a:lnSpc>
              <a:spcBef>
                <a:spcPct val="0"/>
              </a:spcBef>
            </a:pPr>
            <a:r>
              <a:rPr lang="en-US" sz="1600" dirty="0">
                <a:latin typeface="Helvetica" charset="0"/>
              </a:rPr>
              <a:t>How much physical activity was required (e.g., pushing, pulling, turning, controlling, activating, etc.)? Was the task easy or demanding, slow or brisk, slack or strenuous, restful or laborious?</a:t>
            </a:r>
            <a:r>
              <a:rPr lang="en-US" sz="1800" dirty="0">
                <a:latin typeface="Helvetica" charset="0"/>
              </a:rPr>
              <a:t> </a:t>
            </a:r>
          </a:p>
          <a:p>
            <a:pPr>
              <a:lnSpc>
                <a:spcPct val="90000"/>
              </a:lnSpc>
              <a:spcBef>
                <a:spcPct val="0"/>
              </a:spcBef>
              <a:buFont typeface="Wingdings" charset="2"/>
              <a:buNone/>
            </a:pPr>
            <a:r>
              <a:rPr lang="en-US" sz="1800" dirty="0">
                <a:latin typeface="Helvetica" charset="0"/>
              </a:rPr>
              <a:t>TEMPORAL DEMAND</a:t>
            </a:r>
          </a:p>
          <a:p>
            <a:pPr>
              <a:lnSpc>
                <a:spcPct val="90000"/>
              </a:lnSpc>
              <a:spcBef>
                <a:spcPct val="0"/>
              </a:spcBef>
            </a:pPr>
            <a:r>
              <a:rPr lang="en-US" sz="1600" dirty="0">
                <a:latin typeface="Helvetica" charset="0"/>
              </a:rPr>
              <a:t>How much time pressure did you feel due to the rate or pace at which the tasks or task elements occurred?  Was the pace slow and leisurely or rapid and frantic?</a:t>
            </a:r>
            <a:r>
              <a:rPr lang="en-US" sz="1800" dirty="0">
                <a:latin typeface="Helvetica" charset="0"/>
              </a:rPr>
              <a:t> </a:t>
            </a:r>
          </a:p>
          <a:p>
            <a:pPr>
              <a:lnSpc>
                <a:spcPct val="90000"/>
              </a:lnSpc>
              <a:spcBef>
                <a:spcPct val="0"/>
              </a:spcBef>
              <a:buFont typeface="Wingdings" charset="2"/>
              <a:buNone/>
            </a:pPr>
            <a:r>
              <a:rPr lang="en-US" sz="1800" dirty="0">
                <a:latin typeface="Helvetica" charset="0"/>
              </a:rPr>
              <a:t>EFFORT</a:t>
            </a:r>
          </a:p>
          <a:p>
            <a:pPr>
              <a:lnSpc>
                <a:spcPct val="90000"/>
              </a:lnSpc>
              <a:spcBef>
                <a:spcPct val="0"/>
              </a:spcBef>
            </a:pPr>
            <a:r>
              <a:rPr lang="en-US" sz="1600" dirty="0">
                <a:latin typeface="Helvetica" charset="0"/>
              </a:rPr>
              <a:t>How hard did you have to work (mentally and physically) to accomplish your level of performance?</a:t>
            </a:r>
            <a:r>
              <a:rPr lang="en-US" sz="1800" dirty="0">
                <a:latin typeface="Helvetica" charset="0"/>
              </a:rPr>
              <a:t> </a:t>
            </a:r>
          </a:p>
          <a:p>
            <a:pPr>
              <a:lnSpc>
                <a:spcPct val="90000"/>
              </a:lnSpc>
              <a:spcBef>
                <a:spcPct val="0"/>
              </a:spcBef>
              <a:buFont typeface="Wingdings" charset="2"/>
              <a:buNone/>
            </a:pPr>
            <a:r>
              <a:rPr lang="en-US" sz="1800" dirty="0">
                <a:latin typeface="Helvetica" charset="0"/>
              </a:rPr>
              <a:t>PERFORMANCE</a:t>
            </a:r>
          </a:p>
          <a:p>
            <a:pPr>
              <a:lnSpc>
                <a:spcPct val="90000"/>
              </a:lnSpc>
              <a:spcBef>
                <a:spcPct val="0"/>
              </a:spcBef>
            </a:pPr>
            <a:r>
              <a:rPr lang="en-US" sz="1600" dirty="0">
                <a:latin typeface="Helvetica" charset="0"/>
              </a:rPr>
              <a:t>How successful do you think you were in accomplishing the goals of the task set by the experimenter (or yourself)? How satisfied were you with your performance in accomplishing these goals?</a:t>
            </a:r>
            <a:r>
              <a:rPr lang="en-US" sz="1800" dirty="0">
                <a:latin typeface="Helvetica" charset="0"/>
              </a:rPr>
              <a:t> </a:t>
            </a:r>
          </a:p>
          <a:p>
            <a:pPr>
              <a:lnSpc>
                <a:spcPct val="90000"/>
              </a:lnSpc>
              <a:spcBef>
                <a:spcPct val="0"/>
              </a:spcBef>
              <a:buFont typeface="Wingdings" charset="2"/>
              <a:buNone/>
            </a:pPr>
            <a:r>
              <a:rPr lang="en-US" sz="1800" dirty="0">
                <a:latin typeface="Helvetica" charset="0"/>
              </a:rPr>
              <a:t>FRUSTRATION LEVEL</a:t>
            </a:r>
          </a:p>
          <a:p>
            <a:pPr>
              <a:lnSpc>
                <a:spcPct val="90000"/>
              </a:lnSpc>
              <a:spcBef>
                <a:spcPct val="0"/>
              </a:spcBef>
            </a:pPr>
            <a:r>
              <a:rPr lang="en-US" sz="1600" dirty="0">
                <a:latin typeface="Helvetica" charset="0"/>
              </a:rPr>
              <a:t>How insecure, discouraged, </a:t>
            </a:r>
            <a:r>
              <a:rPr lang="en-US" sz="1600" dirty="0" err="1">
                <a:latin typeface="Helvetica" charset="0"/>
              </a:rPr>
              <a:t>irritated,stressed</a:t>
            </a:r>
            <a:r>
              <a:rPr lang="en-US" sz="1600" dirty="0">
                <a:latin typeface="Helvetica" charset="0"/>
              </a:rPr>
              <a:t> and annoyed versus secure, gratified, content, relaxed and complacent did you feel during the task</a:t>
            </a:r>
            <a:r>
              <a:rPr lang="en-US" sz="1600" dirty="0" smtClean="0">
                <a:latin typeface="Helvetica" charset="0"/>
              </a:rPr>
              <a:t>?</a:t>
            </a:r>
          </a:p>
          <a:p>
            <a:pPr>
              <a:lnSpc>
                <a:spcPct val="90000"/>
              </a:lnSpc>
              <a:spcBef>
                <a:spcPct val="0"/>
              </a:spcBef>
            </a:pPr>
            <a:endParaRPr lang="en-US" sz="1600" dirty="0" smtClean="0">
              <a:solidFill>
                <a:srgbClr val="000000"/>
              </a:solidFill>
              <a:latin typeface="Helvetica" charset="0"/>
            </a:endParaRPr>
          </a:p>
          <a:p>
            <a:pPr>
              <a:lnSpc>
                <a:spcPct val="90000"/>
              </a:lnSpc>
              <a:spcBef>
                <a:spcPct val="0"/>
              </a:spcBef>
              <a:buNone/>
            </a:pPr>
            <a:r>
              <a:rPr lang="en-US" sz="1600" dirty="0" smtClean="0">
                <a:solidFill>
                  <a:srgbClr val="000000"/>
                </a:solidFill>
                <a:latin typeface="Helvetica" charset="0"/>
              </a:rPr>
              <a:t>Compare, e.g.  Jordan’s pleasures</a:t>
            </a:r>
            <a:endParaRPr lang="en-US" sz="1600" dirty="0" smtClean="0">
              <a:solidFill>
                <a:srgbClr val="0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Usability</a:t>
            </a:r>
            <a:endParaRPr lang="en-US" dirty="0"/>
          </a:p>
        </p:txBody>
      </p:sp>
      <p:sp>
        <p:nvSpPr>
          <p:cNvPr id="3" name="Content Placeholder 2"/>
          <p:cNvSpPr>
            <a:spLocks noGrp="1"/>
          </p:cNvSpPr>
          <p:nvPr>
            <p:ph idx="1"/>
          </p:nvPr>
        </p:nvSpPr>
        <p:spPr/>
        <p:txBody>
          <a:bodyPr/>
          <a:lstStyle/>
          <a:p>
            <a:r>
              <a:rPr lang="en-US" dirty="0" smtClean="0"/>
              <a:t>‘quality of use in context’ (Bevan &amp; Macleod)</a:t>
            </a:r>
          </a:p>
          <a:p>
            <a:r>
              <a:rPr lang="en-US" dirty="0" smtClean="0"/>
              <a:t>Satisfaction as a dimension of usability</a:t>
            </a:r>
          </a:p>
          <a:p>
            <a:pPr lvl="1"/>
            <a:r>
              <a:rPr lang="en-US" dirty="0" smtClean="0"/>
              <a:t>Subjective approach to measure</a:t>
            </a:r>
          </a:p>
          <a:p>
            <a:pPr lvl="1"/>
            <a:r>
              <a:rPr lang="en-US" dirty="0" smtClean="0"/>
              <a:t>A measurement of used resources namely frustration</a:t>
            </a:r>
          </a:p>
          <a:p>
            <a:r>
              <a:rPr lang="en-US" dirty="0" smtClean="0"/>
              <a:t>In UX there can be resource gains</a:t>
            </a:r>
          </a:p>
          <a:p>
            <a:pPr lvl="1"/>
            <a:r>
              <a:rPr lang="en-US" dirty="0" smtClean="0"/>
              <a:t>‘anti-frustrations’</a:t>
            </a:r>
          </a:p>
          <a:p>
            <a:pPr lvl="1"/>
            <a:r>
              <a:rPr lang="en-US" dirty="0" smtClean="0"/>
              <a:t>Usability without efficiency OR</a:t>
            </a:r>
          </a:p>
          <a:p>
            <a:r>
              <a:rPr lang="en-US" dirty="0" smtClean="0"/>
              <a:t>Usability = output / resource</a:t>
            </a:r>
          </a:p>
          <a:p>
            <a:r>
              <a:rPr lang="en-US" dirty="0" smtClean="0"/>
              <a:t>UX = output </a:t>
            </a:r>
            <a:r>
              <a:rPr lang="en-US" dirty="0" err="1" smtClean="0"/>
              <a:t>x</a:t>
            </a:r>
            <a:r>
              <a:rPr lang="en-US" dirty="0" smtClean="0"/>
              <a:t> resource</a:t>
            </a: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 of time</a:t>
            </a:r>
            <a:endParaRPr lang="en-US" dirty="0"/>
          </a:p>
        </p:txBody>
      </p:sp>
      <p:sp>
        <p:nvSpPr>
          <p:cNvPr id="3" name="Content Placeholder 2"/>
          <p:cNvSpPr>
            <a:spLocks noGrp="1"/>
          </p:cNvSpPr>
          <p:nvPr>
            <p:ph idx="1"/>
          </p:nvPr>
        </p:nvSpPr>
        <p:spPr/>
        <p:txBody>
          <a:bodyPr/>
          <a:lstStyle/>
          <a:p>
            <a:r>
              <a:rPr lang="en-US" dirty="0" smtClean="0"/>
              <a:t>Value of time (in money) (e.g. </a:t>
            </a:r>
            <a:r>
              <a:rPr lang="en-US" dirty="0" err="1" smtClean="0"/>
              <a:t>Kilkki</a:t>
            </a:r>
            <a:r>
              <a:rPr lang="en-US" dirty="0" smtClean="0"/>
              <a:t>, </a:t>
            </a:r>
            <a:r>
              <a:rPr lang="en-US" dirty="0" err="1" smtClean="0"/>
              <a:t>Jalas</a:t>
            </a:r>
            <a:r>
              <a:rPr lang="en-US" dirty="0" smtClean="0"/>
              <a:t>)</a:t>
            </a:r>
          </a:p>
          <a:p>
            <a:pPr lvl="1"/>
            <a:r>
              <a:rPr lang="en-US" dirty="0" smtClean="0"/>
              <a:t>Interactions where the user is </a:t>
            </a:r>
            <a:r>
              <a:rPr lang="en-US" dirty="0" err="1" smtClean="0"/>
              <a:t>payed</a:t>
            </a:r>
            <a:endParaRPr lang="en-US" dirty="0" smtClean="0"/>
          </a:p>
          <a:p>
            <a:pPr lvl="1"/>
            <a:r>
              <a:rPr lang="en-US" dirty="0" smtClean="0"/>
              <a:t>Interactions where the user pays</a:t>
            </a:r>
          </a:p>
          <a:p>
            <a:pPr lvl="1"/>
            <a:endParaRPr lang="en-US" dirty="0" smtClean="0"/>
          </a:p>
          <a:p>
            <a:r>
              <a:rPr lang="en-US" dirty="0" smtClean="0"/>
              <a:t>Minute prize as the unit of UX. Negative of positive.</a:t>
            </a:r>
          </a:p>
          <a:p>
            <a:pPr>
              <a:buNone/>
            </a:pPr>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Affect</a:t>
            </a:r>
            <a:endParaRPr lang="en-US" dirty="0"/>
          </a:p>
        </p:txBody>
      </p:sp>
      <p:sp>
        <p:nvSpPr>
          <p:cNvPr id="3" name="Content Placeholder 2"/>
          <p:cNvSpPr>
            <a:spLocks noGrp="1"/>
          </p:cNvSpPr>
          <p:nvPr>
            <p:ph idx="1"/>
          </p:nvPr>
        </p:nvSpPr>
        <p:spPr>
          <a:xfrm>
            <a:off x="457200" y="943430"/>
            <a:ext cx="8229600" cy="744932"/>
          </a:xfrm>
        </p:spPr>
        <p:txBody>
          <a:bodyPr>
            <a:normAutofit fontScale="92500" lnSpcReduction="20000"/>
          </a:bodyPr>
          <a:lstStyle/>
          <a:p>
            <a:r>
              <a:rPr lang="en-US" dirty="0" err="1" smtClean="0"/>
              <a:t>Russel</a:t>
            </a:r>
            <a:r>
              <a:rPr lang="en-US" dirty="0" smtClean="0"/>
              <a:t> 1991 – seriously consider arousal, valence is obvious</a:t>
            </a:r>
          </a:p>
        </p:txBody>
      </p:sp>
      <p:sp>
        <p:nvSpPr>
          <p:cNvPr id="4" name="Content Placeholder 2"/>
          <p:cNvSpPr txBox="1">
            <a:spLocks/>
          </p:cNvSpPr>
          <p:nvPr/>
        </p:nvSpPr>
        <p:spPr>
          <a:xfrm>
            <a:off x="1328798" y="2598285"/>
            <a:ext cx="1326810" cy="482894"/>
          </a:xfrm>
          <a:prstGeom prst="rect">
            <a:avLst/>
          </a:prstGeom>
          <a:solidFill>
            <a:schemeClr val="tx1"/>
          </a:solidFill>
        </p:spPr>
        <p:txBody>
          <a:bodyPr vert="horz" lIns="91440" tIns="45720" rIns="91440" bIns="45720" rtlCol="0">
            <a:normAutofit/>
          </a:bodyPr>
          <a:lstStyle/>
          <a:p>
            <a:pPr marL="342900" marR="0" lvl="0" indent="-342900" algn="l" defTabSz="4572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smtClean="0">
                <a:ln>
                  <a:noFill/>
                </a:ln>
                <a:solidFill>
                  <a:srgbClr val="FFFFFF"/>
                </a:solidFill>
                <a:effectLst/>
                <a:uLnTx/>
                <a:uFillTx/>
                <a:latin typeface="Arial"/>
                <a:ea typeface="+mn-ea"/>
                <a:cs typeface="Arial"/>
              </a:rPr>
              <a:t>arousal</a:t>
            </a:r>
            <a:endParaRPr kumimoji="0" lang="en-US" sz="2400" b="0" i="0" u="none" strike="noStrike" kern="1200" cap="none" spc="0" normalizeH="0" baseline="0" noProof="0" dirty="0" smtClean="0">
              <a:ln>
                <a:noFill/>
              </a:ln>
              <a:solidFill>
                <a:srgbClr val="FFFFFF"/>
              </a:solidFill>
              <a:effectLst/>
              <a:uLnTx/>
              <a:uFillTx/>
              <a:latin typeface="Arial"/>
              <a:ea typeface="+mn-ea"/>
              <a:cs typeface="Arial"/>
            </a:endParaRPr>
          </a:p>
        </p:txBody>
      </p:sp>
      <p:sp>
        <p:nvSpPr>
          <p:cNvPr id="5" name="Rectangle 4"/>
          <p:cNvSpPr/>
          <p:nvPr/>
        </p:nvSpPr>
        <p:spPr>
          <a:xfrm>
            <a:off x="457200" y="1963228"/>
            <a:ext cx="4415968" cy="4415968"/>
          </a:xfrm>
          <a:prstGeom prst="rect">
            <a:avLst/>
          </a:prstGeom>
          <a:noFill/>
          <a:ln w="3810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 name="Straight Arrow Connector 5"/>
          <p:cNvCxnSpPr>
            <a:stCxn id="5" idx="1"/>
          </p:cNvCxnSpPr>
          <p:nvPr/>
        </p:nvCxnSpPr>
        <p:spPr>
          <a:xfrm rot="10800000" flipH="1">
            <a:off x="457200" y="4152062"/>
            <a:ext cx="4415968" cy="19151"/>
          </a:xfrm>
          <a:prstGeom prst="straightConnector1">
            <a:avLst/>
          </a:prstGeom>
          <a:ln w="57150" cmpd="sng">
            <a:solidFill>
              <a:srgbClr val="000000"/>
            </a:solidFill>
            <a:tailEnd type="arrow" w="lg" len="lg"/>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rot="5400000" flipH="1">
            <a:off x="457200" y="4161637"/>
            <a:ext cx="4415968" cy="19151"/>
          </a:xfrm>
          <a:prstGeom prst="straightConnector1">
            <a:avLst/>
          </a:prstGeom>
          <a:ln w="57150" cmpd="sng">
            <a:solidFill>
              <a:srgbClr val="000000"/>
            </a:solidFill>
            <a:tailEnd type="arrow" w="lg" len="lg"/>
          </a:ln>
        </p:spPr>
        <p:style>
          <a:lnRef idx="2">
            <a:schemeClr val="accent1"/>
          </a:lnRef>
          <a:fillRef idx="0">
            <a:schemeClr val="accent1"/>
          </a:fillRef>
          <a:effectRef idx="1">
            <a:schemeClr val="accent1"/>
          </a:effectRef>
          <a:fontRef idx="minor">
            <a:schemeClr val="tx1"/>
          </a:fontRef>
        </p:style>
      </p:cxnSp>
      <p:sp>
        <p:nvSpPr>
          <p:cNvPr id="8" name="Content Placeholder 2"/>
          <p:cNvSpPr txBox="1">
            <a:spLocks/>
          </p:cNvSpPr>
          <p:nvPr/>
        </p:nvSpPr>
        <p:spPr>
          <a:xfrm rot="5400000">
            <a:off x="3200609" y="4574019"/>
            <a:ext cx="1326810" cy="482894"/>
          </a:xfrm>
          <a:prstGeom prst="rect">
            <a:avLst/>
          </a:prstGeom>
          <a:solidFill>
            <a:schemeClr val="tx1"/>
          </a:solidFill>
        </p:spPr>
        <p:txBody>
          <a:bodyPr vert="horz" lIns="91440" tIns="45720" rIns="91440" bIns="45720" rtlCol="0">
            <a:normAutofit/>
          </a:bodyPr>
          <a:lstStyle/>
          <a:p>
            <a:pPr marL="342900" marR="0" lvl="0" indent="-342900" algn="l" defTabSz="457200" rtl="0" eaLnBrk="1" fontAlgn="auto" latinLnBrk="0" hangingPunct="1">
              <a:lnSpc>
                <a:spcPct val="100000"/>
              </a:lnSpc>
              <a:spcBef>
                <a:spcPct val="20000"/>
              </a:spcBef>
              <a:spcAft>
                <a:spcPts val="0"/>
              </a:spcAft>
              <a:buClrTx/>
              <a:buSzTx/>
              <a:buFont typeface="Arial"/>
              <a:buNone/>
              <a:tabLst/>
              <a:defRPr/>
            </a:pPr>
            <a:r>
              <a:rPr kumimoji="0" lang="en-US" sz="2400" b="0" i="0" u="none" strike="noStrike" kern="1200" cap="none" spc="0" normalizeH="0" baseline="0" noProof="0" dirty="0" smtClean="0">
                <a:ln>
                  <a:noFill/>
                </a:ln>
                <a:solidFill>
                  <a:srgbClr val="FFFFFF"/>
                </a:solidFill>
                <a:effectLst/>
                <a:uLnTx/>
                <a:uFillTx/>
                <a:latin typeface="Arial"/>
                <a:ea typeface="+mn-ea"/>
                <a:cs typeface="Arial"/>
              </a:rPr>
              <a:t>valence</a:t>
            </a: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Satisfaction</a:t>
            </a:r>
            <a:endParaRPr lang="en-US" dirty="0"/>
          </a:p>
        </p:txBody>
      </p:sp>
      <p:sp>
        <p:nvSpPr>
          <p:cNvPr id="3" name="Content Placeholder 2"/>
          <p:cNvSpPr>
            <a:spLocks noGrp="1"/>
          </p:cNvSpPr>
          <p:nvPr>
            <p:ph idx="1"/>
          </p:nvPr>
        </p:nvSpPr>
        <p:spPr>
          <a:xfrm>
            <a:off x="457200" y="943430"/>
            <a:ext cx="8229600" cy="1116681"/>
          </a:xfrm>
        </p:spPr>
        <p:txBody>
          <a:bodyPr>
            <a:normAutofit/>
          </a:bodyPr>
          <a:lstStyle/>
          <a:p>
            <a:r>
              <a:rPr lang="en-US" dirty="0" smtClean="0"/>
              <a:t>Performance during interaction in context (Oliver 1993)</a:t>
            </a:r>
          </a:p>
        </p:txBody>
      </p:sp>
      <p:sp>
        <p:nvSpPr>
          <p:cNvPr id="4" name="Pentagon 3"/>
          <p:cNvSpPr/>
          <p:nvPr/>
        </p:nvSpPr>
        <p:spPr>
          <a:xfrm>
            <a:off x="1130658" y="4461042"/>
            <a:ext cx="4119930" cy="573113"/>
          </a:xfrm>
          <a:prstGeom prst="homePlat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Equity</a:t>
            </a:r>
            <a:endParaRPr lang="en-US" sz="2400" dirty="0">
              <a:solidFill>
                <a:schemeClr val="tx1"/>
              </a:solidFill>
            </a:endParaRPr>
          </a:p>
        </p:txBody>
      </p:sp>
      <p:sp>
        <p:nvSpPr>
          <p:cNvPr id="5" name="Pentagon 4"/>
          <p:cNvSpPr/>
          <p:nvPr/>
        </p:nvSpPr>
        <p:spPr>
          <a:xfrm>
            <a:off x="1143666" y="5202062"/>
            <a:ext cx="4119930" cy="573113"/>
          </a:xfrm>
          <a:prstGeom prst="homePlat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Attribution</a:t>
            </a:r>
            <a:endParaRPr lang="en-US" sz="2400" dirty="0">
              <a:solidFill>
                <a:schemeClr val="tx1"/>
              </a:solidFill>
            </a:endParaRPr>
          </a:p>
        </p:txBody>
      </p:sp>
      <p:sp>
        <p:nvSpPr>
          <p:cNvPr id="6" name="Pentagon 5"/>
          <p:cNvSpPr/>
          <p:nvPr/>
        </p:nvSpPr>
        <p:spPr>
          <a:xfrm>
            <a:off x="1143666" y="3715022"/>
            <a:ext cx="4119930" cy="573113"/>
          </a:xfrm>
          <a:prstGeom prst="homePlat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Performance</a:t>
            </a:r>
            <a:endParaRPr lang="en-US" sz="2400" dirty="0">
              <a:solidFill>
                <a:schemeClr val="tx1"/>
              </a:solidFill>
            </a:endParaRPr>
          </a:p>
        </p:txBody>
      </p:sp>
      <p:sp>
        <p:nvSpPr>
          <p:cNvPr id="7" name="Pentagon 6"/>
          <p:cNvSpPr/>
          <p:nvPr/>
        </p:nvSpPr>
        <p:spPr>
          <a:xfrm>
            <a:off x="1156674" y="2999982"/>
            <a:ext cx="2033949" cy="573113"/>
          </a:xfrm>
          <a:prstGeom prst="homePlat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Performance</a:t>
            </a:r>
            <a:endParaRPr lang="en-US" sz="2400" dirty="0">
              <a:solidFill>
                <a:schemeClr val="tx1"/>
              </a:solidFill>
            </a:endParaRPr>
          </a:p>
        </p:txBody>
      </p:sp>
      <p:sp>
        <p:nvSpPr>
          <p:cNvPr id="8" name="Pentagon 7"/>
          <p:cNvSpPr/>
          <p:nvPr/>
        </p:nvSpPr>
        <p:spPr>
          <a:xfrm>
            <a:off x="1154194" y="2300432"/>
            <a:ext cx="2033949" cy="573113"/>
          </a:xfrm>
          <a:prstGeom prst="homePlat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expectation</a:t>
            </a:r>
            <a:endParaRPr lang="en-US" sz="2400" dirty="0">
              <a:solidFill>
                <a:schemeClr val="tx1"/>
              </a:solidFill>
            </a:endParaRPr>
          </a:p>
        </p:txBody>
      </p:sp>
      <p:sp>
        <p:nvSpPr>
          <p:cNvPr id="9" name="Pentagon 8"/>
          <p:cNvSpPr/>
          <p:nvPr/>
        </p:nvSpPr>
        <p:spPr>
          <a:xfrm>
            <a:off x="3214098" y="2300432"/>
            <a:ext cx="2033949" cy="1285653"/>
          </a:xfrm>
          <a:prstGeom prst="homePlate">
            <a:avLst>
              <a:gd name="adj" fmla="val 27111"/>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smtClean="0">
                <a:solidFill>
                  <a:schemeClr val="tx1"/>
                </a:solidFill>
              </a:rPr>
              <a:t>confirmation</a:t>
            </a:r>
            <a:endParaRPr lang="en-US" sz="2400" dirty="0">
              <a:solidFill>
                <a:schemeClr val="tx1"/>
              </a:solidFill>
            </a:endParaRPr>
          </a:p>
        </p:txBody>
      </p:sp>
      <p:sp>
        <p:nvSpPr>
          <p:cNvPr id="10" name="Rectangle 9"/>
          <p:cNvSpPr/>
          <p:nvPr/>
        </p:nvSpPr>
        <p:spPr>
          <a:xfrm>
            <a:off x="5297040" y="2300432"/>
            <a:ext cx="2540108" cy="3474743"/>
          </a:xfrm>
          <a:prstGeom prst="rect">
            <a:avLst/>
          </a:prstGeom>
          <a:solidFill>
            <a:srgbClr val="FFFFFF"/>
          </a:solidFill>
          <a:ln w="19050" cap="flat" cmpd="sng" algn="ctr">
            <a:solidFill>
              <a:srgbClr val="0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smtClean="0">
                <a:solidFill>
                  <a:srgbClr val="000000"/>
                </a:solidFill>
              </a:rPr>
              <a:t>satisfaction</a:t>
            </a:r>
            <a:endParaRPr lang="en-US" sz="2800" dirty="0">
              <a:solidFill>
                <a:srgbClr val="00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Ethics</a:t>
            </a:r>
            <a:endParaRPr lang="en-US" dirty="0"/>
          </a:p>
        </p:txBody>
      </p:sp>
      <p:grpSp>
        <p:nvGrpSpPr>
          <p:cNvPr id="4" name="Group 16"/>
          <p:cNvGrpSpPr>
            <a:grpSpLocks/>
          </p:cNvGrpSpPr>
          <p:nvPr/>
        </p:nvGrpSpPr>
        <p:grpSpPr bwMode="auto">
          <a:xfrm>
            <a:off x="940831" y="1641902"/>
            <a:ext cx="7442507" cy="5043353"/>
            <a:chOff x="1869390" y="1187450"/>
            <a:chExt cx="5706783" cy="3865180"/>
          </a:xfrm>
        </p:grpSpPr>
        <p:sp>
          <p:nvSpPr>
            <p:cNvPr id="5" name="Rounded Rectangle 4"/>
            <p:cNvSpPr/>
            <p:nvPr/>
          </p:nvSpPr>
          <p:spPr bwMode="auto">
            <a:xfrm>
              <a:off x="3200020" y="1600084"/>
              <a:ext cx="3048699" cy="3047142"/>
            </a:xfrm>
            <a:prstGeom prst="roundRect">
              <a:avLst>
                <a:gd name="adj" fmla="val 4808"/>
              </a:avLst>
            </a:prstGeom>
            <a:solidFill>
              <a:schemeClr val="bg1"/>
            </a:solidFill>
            <a:ln w="9525" cap="flat" cmpd="sng" algn="ctr">
              <a:solidFill>
                <a:schemeClr val="tx1"/>
              </a:solidFill>
              <a:prstDash val="solid"/>
              <a:round/>
              <a:headEnd type="none" w="med" len="med"/>
              <a:tailEnd type="none" w="med" len="med"/>
            </a:ln>
            <a:effectLst>
              <a:outerShdw blurRad="50800" dist="76200" dir="2700000" sx="101000" sy="101000">
                <a:srgbClr val="000000">
                  <a:alpha val="17000"/>
                </a:srgbClr>
              </a:outerShdw>
            </a:effectLst>
          </p:spPr>
          <p:txBody>
            <a:bodyPr>
              <a:prstTxWarp prst="textNoShape">
                <a:avLst/>
              </a:prstTxWarp>
            </a:bodyPr>
            <a:lstStyle/>
            <a:p>
              <a:pPr>
                <a:defRPr/>
              </a:pPr>
              <a:endParaRPr lang="en-US"/>
            </a:p>
          </p:txBody>
        </p:sp>
        <p:cxnSp>
          <p:nvCxnSpPr>
            <p:cNvPr id="6" name="Straight Arrow Connector 5"/>
            <p:cNvCxnSpPr>
              <a:cxnSpLocks noChangeShapeType="1"/>
              <a:stCxn id="5" idx="1"/>
              <a:endCxn id="5" idx="3"/>
            </p:cNvCxnSpPr>
            <p:nvPr/>
          </p:nvCxnSpPr>
          <p:spPr bwMode="auto">
            <a:xfrm rot="10800000" flipH="1">
              <a:off x="3200400" y="3124200"/>
              <a:ext cx="3048000" cy="1588"/>
            </a:xfrm>
            <a:prstGeom prst="straightConnector1">
              <a:avLst/>
            </a:prstGeom>
            <a:noFill/>
            <a:ln w="38100">
              <a:solidFill>
                <a:schemeClr val="tx1"/>
              </a:solidFill>
              <a:round/>
              <a:headEnd type="arrow" w="med" len="med"/>
              <a:tailEnd type="arrow" w="med" len="med"/>
            </a:ln>
          </p:spPr>
        </p:cxnSp>
        <p:cxnSp>
          <p:nvCxnSpPr>
            <p:cNvPr id="7" name="Straight Arrow Connector 7"/>
            <p:cNvCxnSpPr>
              <a:cxnSpLocks noChangeShapeType="1"/>
              <a:stCxn id="5" idx="0"/>
              <a:endCxn id="5" idx="2"/>
            </p:cNvCxnSpPr>
            <p:nvPr/>
          </p:nvCxnSpPr>
          <p:spPr bwMode="auto">
            <a:xfrm rot="16200000" flipH="1">
              <a:off x="3200400" y="3124200"/>
              <a:ext cx="3048000" cy="1588"/>
            </a:xfrm>
            <a:prstGeom prst="straightConnector1">
              <a:avLst/>
            </a:prstGeom>
            <a:noFill/>
            <a:ln w="38100">
              <a:solidFill>
                <a:schemeClr val="tx1"/>
              </a:solidFill>
              <a:round/>
              <a:headEnd type="arrow" w="med" len="med"/>
              <a:tailEnd type="arrow" w="med" len="med"/>
            </a:ln>
          </p:spPr>
        </p:cxnSp>
        <p:sp>
          <p:nvSpPr>
            <p:cNvPr id="8" name="Text Box 8"/>
            <p:cNvSpPr txBox="1">
              <a:spLocks noChangeArrowheads="1"/>
            </p:cNvSpPr>
            <p:nvPr/>
          </p:nvSpPr>
          <p:spPr bwMode="auto">
            <a:xfrm>
              <a:off x="1869390" y="2959213"/>
              <a:ext cx="1291533" cy="283053"/>
            </a:xfrm>
            <a:prstGeom prst="rect">
              <a:avLst/>
            </a:prstGeom>
            <a:noFill/>
            <a:ln w="9525">
              <a:noFill/>
              <a:miter lim="800000"/>
              <a:headEnd/>
              <a:tailEnd/>
            </a:ln>
          </p:spPr>
          <p:txBody>
            <a:bodyPr wrap="square">
              <a:prstTxWarp prst="textNoShape">
                <a:avLst/>
              </a:prstTxWarp>
              <a:spAutoFit/>
            </a:bodyPr>
            <a:lstStyle/>
            <a:p>
              <a:pPr algn="ctr"/>
              <a:r>
                <a:rPr lang="en-US" b="1"/>
                <a:t>Confront (P-)</a:t>
              </a:r>
            </a:p>
          </p:txBody>
        </p:sp>
        <p:sp>
          <p:nvSpPr>
            <p:cNvPr id="9" name="Text Box 9"/>
            <p:cNvSpPr txBox="1">
              <a:spLocks noChangeArrowheads="1"/>
            </p:cNvSpPr>
            <p:nvPr/>
          </p:nvSpPr>
          <p:spPr bwMode="auto">
            <a:xfrm>
              <a:off x="4034763" y="1187450"/>
              <a:ext cx="1366667" cy="283053"/>
            </a:xfrm>
            <a:prstGeom prst="rect">
              <a:avLst/>
            </a:prstGeom>
            <a:noFill/>
            <a:ln w="9525">
              <a:noFill/>
              <a:miter lim="800000"/>
              <a:headEnd/>
              <a:tailEnd/>
            </a:ln>
          </p:spPr>
          <p:txBody>
            <a:bodyPr wrap="square">
              <a:prstTxWarp prst="textNoShape">
                <a:avLst/>
              </a:prstTxWarp>
              <a:spAutoFit/>
            </a:bodyPr>
            <a:lstStyle/>
            <a:p>
              <a:pPr algn="ctr"/>
              <a:r>
                <a:rPr lang="en-US" b="1"/>
                <a:t>Augment (A+)</a:t>
              </a:r>
            </a:p>
          </p:txBody>
        </p:sp>
        <p:sp>
          <p:nvSpPr>
            <p:cNvPr id="10" name="Text Box 10"/>
            <p:cNvSpPr txBox="1">
              <a:spLocks noChangeArrowheads="1"/>
            </p:cNvSpPr>
            <p:nvPr/>
          </p:nvSpPr>
          <p:spPr bwMode="auto">
            <a:xfrm>
              <a:off x="4114921" y="4769577"/>
              <a:ext cx="1192201" cy="283053"/>
            </a:xfrm>
            <a:prstGeom prst="rect">
              <a:avLst/>
            </a:prstGeom>
            <a:noFill/>
            <a:ln w="9525">
              <a:noFill/>
              <a:miter lim="800000"/>
              <a:headEnd/>
              <a:tailEnd/>
            </a:ln>
          </p:spPr>
          <p:txBody>
            <a:bodyPr wrap="square">
              <a:prstTxWarp prst="textNoShape">
                <a:avLst/>
              </a:prstTxWarp>
              <a:spAutoFit/>
            </a:bodyPr>
            <a:lstStyle/>
            <a:p>
              <a:pPr algn="ctr"/>
              <a:r>
                <a:rPr lang="en-US" b="1"/>
                <a:t>Reduce (A-)</a:t>
              </a:r>
            </a:p>
          </p:txBody>
        </p:sp>
        <p:sp>
          <p:nvSpPr>
            <p:cNvPr id="11" name="Text Box 14"/>
            <p:cNvSpPr txBox="1">
              <a:spLocks noChangeArrowheads="1"/>
            </p:cNvSpPr>
            <p:nvPr/>
          </p:nvSpPr>
          <p:spPr bwMode="auto">
            <a:xfrm>
              <a:off x="4724162" y="1752536"/>
              <a:ext cx="1524125" cy="1132211"/>
            </a:xfrm>
            <a:prstGeom prst="rect">
              <a:avLst/>
            </a:prstGeom>
            <a:noFill/>
            <a:ln w="9525">
              <a:noFill/>
              <a:miter lim="800000"/>
              <a:headEnd/>
              <a:tailEnd/>
            </a:ln>
          </p:spPr>
          <p:txBody>
            <a:bodyPr wrap="square">
              <a:prstTxWarp prst="textNoShape">
                <a:avLst/>
              </a:prstTxWarp>
              <a:spAutoFit/>
            </a:bodyPr>
            <a:lstStyle/>
            <a:p>
              <a:pPr algn="ctr"/>
              <a:r>
                <a:rPr lang="en-US" b="1"/>
                <a:t>Nurture</a:t>
              </a:r>
            </a:p>
            <a:p>
              <a:pPr algn="ctr"/>
              <a:r>
                <a:rPr lang="en-US"/>
                <a:t>“We guide the users to the kind material they choose.“</a:t>
              </a:r>
            </a:p>
          </p:txBody>
        </p:sp>
        <p:sp>
          <p:nvSpPr>
            <p:cNvPr id="12" name="Text Box 15"/>
            <p:cNvSpPr txBox="1">
              <a:spLocks noChangeArrowheads="1"/>
            </p:cNvSpPr>
            <p:nvPr/>
          </p:nvSpPr>
          <p:spPr bwMode="auto">
            <a:xfrm>
              <a:off x="4724162" y="3276363"/>
              <a:ext cx="1524125" cy="1132211"/>
            </a:xfrm>
            <a:prstGeom prst="rect">
              <a:avLst/>
            </a:prstGeom>
            <a:noFill/>
            <a:ln w="9525">
              <a:noFill/>
              <a:miter lim="800000"/>
              <a:headEnd/>
              <a:tailEnd/>
            </a:ln>
          </p:spPr>
          <p:txBody>
            <a:bodyPr wrap="square">
              <a:prstTxWarp prst="textNoShape">
                <a:avLst/>
              </a:prstTxWarp>
              <a:spAutoFit/>
            </a:bodyPr>
            <a:lstStyle/>
            <a:p>
              <a:pPr algn="ctr"/>
              <a:r>
                <a:rPr lang="en-US" b="1"/>
                <a:t>Cushion</a:t>
              </a:r>
            </a:p>
            <a:p>
              <a:pPr algn="ctr"/>
              <a:r>
                <a:rPr lang="en-US"/>
                <a:t>“We stick to our easy to use proprietary architecture.”</a:t>
              </a:r>
            </a:p>
          </p:txBody>
        </p:sp>
        <p:sp>
          <p:nvSpPr>
            <p:cNvPr id="13" name="Text Box 16"/>
            <p:cNvSpPr txBox="1">
              <a:spLocks noChangeArrowheads="1"/>
            </p:cNvSpPr>
            <p:nvPr/>
          </p:nvSpPr>
          <p:spPr bwMode="auto">
            <a:xfrm>
              <a:off x="3200037" y="1752537"/>
              <a:ext cx="1524125" cy="1132211"/>
            </a:xfrm>
            <a:prstGeom prst="rect">
              <a:avLst/>
            </a:prstGeom>
            <a:noFill/>
            <a:ln w="9525">
              <a:noFill/>
              <a:miter lim="800000"/>
              <a:headEnd/>
              <a:tailEnd/>
            </a:ln>
          </p:spPr>
          <p:txBody>
            <a:bodyPr wrap="square">
              <a:prstTxWarp prst="textNoShape">
                <a:avLst/>
              </a:prstTxWarp>
              <a:spAutoFit/>
            </a:bodyPr>
            <a:lstStyle/>
            <a:p>
              <a:pPr algn="ctr"/>
              <a:r>
                <a:rPr lang="en-US" b="1"/>
                <a:t>Excite</a:t>
              </a:r>
            </a:p>
            <a:p>
              <a:pPr algn="ctr"/>
              <a:r>
                <a:rPr lang="en-US"/>
                <a:t>“We provide all the means the technology allows today. “</a:t>
              </a:r>
            </a:p>
          </p:txBody>
        </p:sp>
        <p:sp>
          <p:nvSpPr>
            <p:cNvPr id="14" name="Text Box 17"/>
            <p:cNvSpPr txBox="1">
              <a:spLocks noChangeArrowheads="1"/>
            </p:cNvSpPr>
            <p:nvPr/>
          </p:nvSpPr>
          <p:spPr bwMode="auto">
            <a:xfrm>
              <a:off x="3200037" y="3276363"/>
              <a:ext cx="1524125" cy="1132211"/>
            </a:xfrm>
            <a:prstGeom prst="rect">
              <a:avLst/>
            </a:prstGeom>
            <a:noFill/>
            <a:ln w="9525">
              <a:noFill/>
              <a:miter lim="800000"/>
              <a:headEnd/>
              <a:tailEnd/>
            </a:ln>
          </p:spPr>
          <p:txBody>
            <a:bodyPr wrap="square">
              <a:prstTxWarp prst="textNoShape">
                <a:avLst/>
              </a:prstTxWarp>
              <a:spAutoFit/>
            </a:bodyPr>
            <a:lstStyle/>
            <a:p>
              <a:pPr algn="ctr"/>
              <a:r>
                <a:rPr lang="en-US" b="1"/>
                <a:t>Exploit</a:t>
              </a:r>
            </a:p>
            <a:p>
              <a:pPr algn="ctr"/>
              <a:r>
                <a:rPr lang="en-US"/>
                <a:t>“There are many bugs but we’ve to go to market for feedback.” </a:t>
              </a:r>
            </a:p>
          </p:txBody>
        </p:sp>
        <p:sp>
          <p:nvSpPr>
            <p:cNvPr id="15" name="Text Box 39"/>
            <p:cNvSpPr txBox="1">
              <a:spLocks noChangeArrowheads="1"/>
            </p:cNvSpPr>
            <p:nvPr/>
          </p:nvSpPr>
          <p:spPr bwMode="auto">
            <a:xfrm>
              <a:off x="6378800" y="2959213"/>
              <a:ext cx="1197373" cy="283053"/>
            </a:xfrm>
            <a:prstGeom prst="rect">
              <a:avLst/>
            </a:prstGeom>
            <a:noFill/>
            <a:ln w="9525">
              <a:noFill/>
              <a:miter lim="800000"/>
              <a:headEnd/>
              <a:tailEnd/>
            </a:ln>
          </p:spPr>
          <p:txBody>
            <a:bodyPr wrap="square">
              <a:prstTxWarp prst="textNoShape">
                <a:avLst/>
              </a:prstTxWarp>
              <a:spAutoFit/>
            </a:bodyPr>
            <a:lstStyle/>
            <a:p>
              <a:pPr algn="ctr"/>
              <a:r>
                <a:rPr lang="en-US" b="1"/>
                <a:t>Protect (P+)</a:t>
              </a:r>
            </a:p>
          </p:txBody>
        </p:sp>
      </p:grpSp>
      <p:sp>
        <p:nvSpPr>
          <p:cNvPr id="16" name="Content Placeholder 2"/>
          <p:cNvSpPr>
            <a:spLocks noGrp="1"/>
          </p:cNvSpPr>
          <p:nvPr>
            <p:ph idx="1"/>
          </p:nvPr>
        </p:nvSpPr>
        <p:spPr>
          <a:xfrm>
            <a:off x="457200" y="804019"/>
            <a:ext cx="8229600" cy="5412921"/>
          </a:xfrm>
        </p:spPr>
        <p:txBody>
          <a:bodyPr/>
          <a:lstStyle/>
          <a:p>
            <a:r>
              <a:rPr lang="en-US" dirty="0" smtClean="0"/>
              <a:t>Design ethical choices (Keinonen 2010)</a:t>
            </a:r>
          </a:p>
          <a:p>
            <a:r>
              <a:rPr lang="en-US" dirty="0" smtClean="0"/>
              <a:t>Not only pleasure but respect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amplification of experience</a:t>
            </a:r>
            <a:endParaRPr lang="en-US" dirty="0"/>
          </a:p>
        </p:txBody>
      </p:sp>
      <p:sp>
        <p:nvSpPr>
          <p:cNvPr id="3" name="Content Placeholder 2"/>
          <p:cNvSpPr>
            <a:spLocks noGrp="1"/>
          </p:cNvSpPr>
          <p:nvPr>
            <p:ph idx="1"/>
          </p:nvPr>
        </p:nvSpPr>
        <p:spPr/>
        <p:txBody>
          <a:bodyPr>
            <a:normAutofit fontScale="92500" lnSpcReduction="20000"/>
          </a:bodyPr>
          <a:lstStyle/>
          <a:p>
            <a:r>
              <a:rPr lang="en-US" dirty="0" err="1" smtClean="0"/>
              <a:t>Coexperience</a:t>
            </a:r>
            <a:r>
              <a:rPr lang="en-US" dirty="0" smtClean="0"/>
              <a:t> (</a:t>
            </a:r>
            <a:r>
              <a:rPr lang="en-US" dirty="0" err="1" smtClean="0"/>
              <a:t>Battarbee</a:t>
            </a:r>
            <a:r>
              <a:rPr lang="en-US" dirty="0" smtClean="0"/>
              <a:t>)</a:t>
            </a:r>
          </a:p>
          <a:p>
            <a:r>
              <a:rPr lang="en-US" dirty="0" smtClean="0"/>
              <a:t>Case shared images</a:t>
            </a:r>
          </a:p>
          <a:p>
            <a:r>
              <a:rPr lang="en-US" dirty="0" smtClean="0"/>
              <a:t>Friends comments on images afterwards make them and thus the experiences more salient and thus meaningful</a:t>
            </a:r>
          </a:p>
          <a:p>
            <a:endParaRPr lang="en-US" dirty="0" smtClean="0"/>
          </a:p>
          <a:p>
            <a:r>
              <a:rPr lang="en-US" dirty="0" smtClean="0"/>
              <a:t>Is UX with a gadget socially amplified?</a:t>
            </a:r>
          </a:p>
          <a:p>
            <a:r>
              <a:rPr lang="en-US" dirty="0" smtClean="0"/>
              <a:t>Can social amplification be measured</a:t>
            </a:r>
          </a:p>
          <a:p>
            <a:endParaRPr lang="en-US" dirty="0" smtClean="0"/>
          </a:p>
          <a:p>
            <a:r>
              <a:rPr lang="en-US" dirty="0" smtClean="0"/>
              <a:t>Process:</a:t>
            </a:r>
          </a:p>
          <a:p>
            <a:r>
              <a:rPr lang="en-US" dirty="0" smtClean="0"/>
              <a:t>Step 1: collection of experiences with an UI (device-person)</a:t>
            </a:r>
          </a:p>
          <a:p>
            <a:r>
              <a:rPr lang="en-US" dirty="0" smtClean="0"/>
              <a:t>Step 2: rating the the experiences (experience-reference group)</a:t>
            </a: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Mood board</a:t>
            </a:r>
            <a:endParaRPr lang="en-US" dirty="0"/>
          </a:p>
        </p:txBody>
      </p:sp>
      <p:sp>
        <p:nvSpPr>
          <p:cNvPr id="3" name="Content Placeholder 2"/>
          <p:cNvSpPr>
            <a:spLocks noGrp="1"/>
          </p:cNvSpPr>
          <p:nvPr>
            <p:ph idx="1"/>
          </p:nvPr>
        </p:nvSpPr>
        <p:spPr/>
        <p:txBody>
          <a:bodyPr/>
          <a:lstStyle/>
          <a:p>
            <a:r>
              <a:rPr lang="en-US" dirty="0" smtClean="0"/>
              <a:t>Andres Lucero PhD in </a:t>
            </a:r>
            <a:r>
              <a:rPr lang="en-US" dirty="0" err="1" smtClean="0"/>
              <a:t>TUDelft</a:t>
            </a:r>
            <a:r>
              <a:rPr lang="en-US" dirty="0" smtClean="0"/>
              <a:t> (NRC </a:t>
            </a:r>
            <a:r>
              <a:rPr lang="en-US" dirty="0" err="1" smtClean="0"/>
              <a:t>Tre</a:t>
            </a:r>
            <a:r>
              <a:rPr lang="en-US" dirty="0" smtClean="0"/>
              <a:t> </a:t>
            </a:r>
            <a:r>
              <a:rPr lang="en-US" dirty="0" err="1" smtClean="0"/>
              <a:t>precently</a:t>
            </a:r>
            <a:r>
              <a:rPr lang="en-US" dirty="0" smtClean="0"/>
              <a:t>)</a:t>
            </a:r>
          </a:p>
          <a:p>
            <a:r>
              <a:rPr lang="en-US" dirty="0" smtClean="0"/>
              <a:t>Visual representation of the spirit and style of the product – part of design spec.</a:t>
            </a:r>
          </a:p>
          <a:p>
            <a:r>
              <a:rPr lang="en-US" dirty="0" smtClean="0"/>
              <a:t>‘Interaction board’ as a tool for UX specification non-verbally</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1556</TotalTime>
  <Words>715</Words>
  <Application>Microsoft Macintosh PowerPoint</Application>
  <PresentationFormat>On-screen Show (4:3)</PresentationFormat>
  <Paragraphs>109</Paragraphs>
  <Slides>12</Slides>
  <Notes>2</Notes>
  <HiddenSlides>0</HiddenSlides>
  <MMClips>0</MMClips>
  <ScaleCrop>false</ScaleCrop>
  <HeadingPairs>
    <vt:vector size="4" baseType="variant">
      <vt:variant>
        <vt:lpstr>Design Template</vt:lpstr>
      </vt:variant>
      <vt:variant>
        <vt:i4>1</vt:i4>
      </vt:variant>
      <vt:variant>
        <vt:lpstr>Slide Titles</vt:lpstr>
      </vt:variant>
      <vt:variant>
        <vt:i4>12</vt:i4>
      </vt:variant>
    </vt:vector>
  </HeadingPairs>
  <TitlesOfParts>
    <vt:vector size="13" baseType="lpstr">
      <vt:lpstr>Office Theme</vt:lpstr>
      <vt:lpstr>My UX</vt:lpstr>
      <vt:lpstr>Core, forgotten and alternative views</vt:lpstr>
      <vt:lpstr>Workload</vt:lpstr>
      <vt:lpstr>NASA TLX</vt:lpstr>
      <vt:lpstr>NASA TLX</vt:lpstr>
      <vt:lpstr>Usability</vt:lpstr>
      <vt:lpstr>Value of time</vt:lpstr>
      <vt:lpstr>Affect</vt:lpstr>
      <vt:lpstr>Satisfaction</vt:lpstr>
      <vt:lpstr>Ethics</vt:lpstr>
      <vt:lpstr>Social amplification of experience</vt:lpstr>
      <vt:lpstr>Mood board</vt:lpstr>
    </vt:vector>
  </TitlesOfParts>
  <Company>Taideteollinen Korkeakoulu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Turkka Keinonen</dc:creator>
  <cp:lastModifiedBy>Turkka Keinonen</cp:lastModifiedBy>
  <cp:revision>27</cp:revision>
  <dcterms:created xsi:type="dcterms:W3CDTF">2010-02-09T07:32:51Z</dcterms:created>
  <dcterms:modified xsi:type="dcterms:W3CDTF">2010-02-09T08:01:47Z</dcterms:modified>
</cp:coreProperties>
</file>