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8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100" d="100"/>
          <a:sy n="100" d="100"/>
        </p:scale>
        <p:origin x="-950" y="-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44DF57-DE66-43F4-BFFC-A00E38223094}" type="datetimeFigureOut">
              <a:rPr lang="en-US" smtClean="0"/>
              <a:t>2/2/2011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36B0A9-CD61-4872-901C-177B166DF12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44DF57-DE66-43F4-BFFC-A00E38223094}" type="datetimeFigureOut">
              <a:rPr lang="en-US" smtClean="0"/>
              <a:t>2/2/2011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36B0A9-CD61-4872-901C-177B166DF12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44DF57-DE66-43F4-BFFC-A00E38223094}" type="datetimeFigureOut">
              <a:rPr lang="en-US" smtClean="0"/>
              <a:t>2/2/2011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36B0A9-CD61-4872-901C-177B166DF12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44DF57-DE66-43F4-BFFC-A00E38223094}" type="datetimeFigureOut">
              <a:rPr lang="en-US" smtClean="0"/>
              <a:t>2/2/2011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36B0A9-CD61-4872-901C-177B166DF12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44DF57-DE66-43F4-BFFC-A00E38223094}" type="datetimeFigureOut">
              <a:rPr lang="en-US" smtClean="0"/>
              <a:t>2/2/2011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36B0A9-CD61-4872-901C-177B166DF12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44DF57-DE66-43F4-BFFC-A00E38223094}" type="datetimeFigureOut">
              <a:rPr lang="en-US" smtClean="0"/>
              <a:t>2/2/2011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36B0A9-CD61-4872-901C-177B166DF12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44DF57-DE66-43F4-BFFC-A00E38223094}" type="datetimeFigureOut">
              <a:rPr lang="en-US" smtClean="0"/>
              <a:t>2/2/2011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36B0A9-CD61-4872-901C-177B166DF12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44DF57-DE66-43F4-BFFC-A00E38223094}" type="datetimeFigureOut">
              <a:rPr lang="en-US" smtClean="0"/>
              <a:t>2/2/2011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36B0A9-CD61-4872-901C-177B166DF12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44DF57-DE66-43F4-BFFC-A00E38223094}" type="datetimeFigureOut">
              <a:rPr lang="en-US" smtClean="0"/>
              <a:t>2/2/2011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36B0A9-CD61-4872-901C-177B166DF12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44DF57-DE66-43F4-BFFC-A00E38223094}" type="datetimeFigureOut">
              <a:rPr lang="en-US" smtClean="0"/>
              <a:t>2/2/2011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36B0A9-CD61-4872-901C-177B166DF12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44DF57-DE66-43F4-BFFC-A00E38223094}" type="datetimeFigureOut">
              <a:rPr lang="en-US" smtClean="0"/>
              <a:t>2/2/2011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36B0A9-CD61-4872-901C-177B166DF12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44DF57-DE66-43F4-BFFC-A00E38223094}" type="datetimeFigureOut">
              <a:rPr lang="en-US" smtClean="0"/>
              <a:t>2/2/2011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36B0A9-CD61-4872-901C-177B166DF124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 dirty="0" smtClean="0"/>
              <a:t>Info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fi-FI" dirty="0" smtClean="0"/>
              <a:t>This is a very early draft of a method we have been thinking of</a:t>
            </a:r>
          </a:p>
          <a:p>
            <a:r>
              <a:rPr lang="fi-FI" dirty="0" smtClean="0"/>
              <a:t>It has obvious holes and unanswered questions (see a list on the last slide)</a:t>
            </a:r>
          </a:p>
          <a:p>
            <a:r>
              <a:rPr lang="fi-FI" dirty="0" smtClean="0"/>
              <a:t>Opinions on feasibility and usefulness are most welcome</a:t>
            </a:r>
          </a:p>
          <a:p>
            <a:r>
              <a:rPr lang="fi-FI" dirty="0" smtClean="0"/>
              <a:t>Suggestions for improvement and for overcoming the difficulties are welcome as well</a:t>
            </a:r>
            <a:endParaRPr 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i-FI" dirty="0" smtClean="0"/>
              <a:t>UX Visualizer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fi-FI" dirty="0" smtClean="0"/>
              <a:t>A method for comparing systems on a user-generated scale </a:t>
            </a:r>
            <a:endParaRPr 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 dirty="0" smtClean="0"/>
              <a:t>Background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i-FI" dirty="0" smtClean="0"/>
              <a:t>User eXperience is notoriously hard to describe by the users</a:t>
            </a:r>
          </a:p>
          <a:p>
            <a:r>
              <a:rPr lang="fi-FI" dirty="0" smtClean="0"/>
              <a:t>Having only a concept/prototype/product at hand, it’s hard to overcome look&amp;feel issues</a:t>
            </a:r>
          </a:p>
          <a:p>
            <a:r>
              <a:rPr lang="fi-FI" dirty="0" smtClean="0"/>
              <a:t>Stimuli that allows the user express herself more freely gives an opportunity for the user to define her own, subjective user experience</a:t>
            </a:r>
            <a:endParaRPr lang="en-US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 dirty="0" smtClean="0"/>
              <a:t>Method outline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i-FI" dirty="0" smtClean="0"/>
              <a:t>Phase I: picture pairs</a:t>
            </a:r>
          </a:p>
          <a:p>
            <a:r>
              <a:rPr lang="fi-FI" dirty="0" smtClean="0"/>
              <a:t>Phase II: meaning of the pictures</a:t>
            </a:r>
          </a:p>
          <a:p>
            <a:r>
              <a:rPr lang="fi-FI" dirty="0" smtClean="0"/>
              <a:t>Phase III: </a:t>
            </a:r>
            <a:r>
              <a:rPr lang="fi-FI" dirty="0" smtClean="0"/>
              <a:t>weighting </a:t>
            </a:r>
            <a:r>
              <a:rPr lang="fi-FI" dirty="0" smtClean="0"/>
              <a:t>the pictures</a:t>
            </a:r>
          </a:p>
          <a:p>
            <a:r>
              <a:rPr lang="fi-FI" dirty="0" smtClean="0"/>
              <a:t>Phase IV: analysis </a:t>
            </a:r>
            <a:endParaRPr lang="en-US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 dirty="0" smtClean="0"/>
              <a:t>Phase 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i-FI" dirty="0" smtClean="0"/>
              <a:t>The user is let to become familiar with the system</a:t>
            </a:r>
          </a:p>
          <a:p>
            <a:r>
              <a:rPr lang="fi-FI" dirty="0" smtClean="0"/>
              <a:t>The user is introduced to pairs of images, one pair at a time</a:t>
            </a:r>
          </a:p>
          <a:p>
            <a:r>
              <a:rPr lang="fi-FI" dirty="0" smtClean="0"/>
              <a:t>The user is asked to choose from the pair which picture she sees more relevant in relation to the </a:t>
            </a:r>
            <a:r>
              <a:rPr lang="fi-FI" dirty="0" smtClean="0"/>
              <a:t>system (actual wording of the task will be crucial)</a:t>
            </a:r>
            <a:endParaRPr lang="en-US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 dirty="0" smtClean="0"/>
              <a:t>Phase II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i-FI" dirty="0" smtClean="0"/>
              <a:t>After going through N picture pairs, the user is asked to give meaning for each pair</a:t>
            </a:r>
          </a:p>
          <a:p>
            <a:pPr lvl="1"/>
            <a:r>
              <a:rPr lang="fi-FI" dirty="0" smtClean="0"/>
              <a:t>e.g. ”In </a:t>
            </a:r>
            <a:r>
              <a:rPr lang="fi-FI" dirty="0" smtClean="0"/>
              <a:t>which way do you see this picture pair relating to the system?”</a:t>
            </a:r>
          </a:p>
          <a:p>
            <a:r>
              <a:rPr lang="fi-FI" dirty="0" smtClean="0"/>
              <a:t>The user should come up with a short explanation or an adjective that describes the feeling invoked by the picture pair</a:t>
            </a:r>
            <a:endParaRPr lang="en-US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 dirty="0" smtClean="0"/>
              <a:t>Phase III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i-FI" dirty="0" smtClean="0"/>
              <a:t>For each pair that has been given a meaning, the user is asked to tell (on a scale) how strongly she sees this meaning relevant to the system</a:t>
            </a:r>
          </a:p>
          <a:p>
            <a:r>
              <a:rPr lang="fi-FI" dirty="0" smtClean="0"/>
              <a:t>Remark: The pictures used in pairs are not necessary from this point forward</a:t>
            </a:r>
          </a:p>
          <a:p>
            <a:pPr lvl="1"/>
            <a:r>
              <a:rPr lang="fi-FI" dirty="0" smtClean="0"/>
              <a:t>Pictures were used only to stimulate user into expressing herself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 dirty="0" smtClean="0"/>
              <a:t>Phase IV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fi-FI" dirty="0" smtClean="0"/>
              <a:t>After choosing, defining and </a:t>
            </a:r>
            <a:r>
              <a:rPr lang="fi-FI" dirty="0" smtClean="0"/>
              <a:t>weighting </a:t>
            </a:r>
            <a:r>
              <a:rPr lang="fi-FI" dirty="0" smtClean="0"/>
              <a:t>the ”definitions”, there should be a list of </a:t>
            </a:r>
            <a:r>
              <a:rPr lang="fi-FI" dirty="0" smtClean="0"/>
              <a:t>weighted </a:t>
            </a:r>
            <a:r>
              <a:rPr lang="fi-FI" dirty="0" smtClean="0"/>
              <a:t>adjectives</a:t>
            </a:r>
          </a:p>
          <a:p>
            <a:r>
              <a:rPr lang="fi-FI" dirty="0" smtClean="0"/>
              <a:t>These adjectives are allocated according to some beforehand settled categories</a:t>
            </a:r>
          </a:p>
          <a:p>
            <a:r>
              <a:rPr lang="fi-FI" dirty="0" smtClean="0"/>
              <a:t>After allocating adjectives to respective categories a visualization is made according to weights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6" name="Straight Connector 65"/>
          <p:cNvCxnSpPr/>
          <p:nvPr/>
        </p:nvCxnSpPr>
        <p:spPr>
          <a:xfrm>
            <a:off x="1534247" y="3840540"/>
            <a:ext cx="1600198" cy="505446"/>
          </a:xfrm>
          <a:prstGeom prst="line">
            <a:avLst/>
          </a:prstGeom>
          <a:ln w="9525">
            <a:solidFill>
              <a:schemeClr val="tx1">
                <a:alpha val="30000"/>
              </a:schemeClr>
            </a:solidFill>
            <a:prstDash val="dashDot"/>
          </a:ln>
          <a:effectLst>
            <a:outerShdw blurRad="787400" dist="50800" dir="5400000" sx="90000" sy="90000" algn="ctr" rotWithShape="0">
              <a:srgbClr val="000000">
                <a:alpha val="9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Straight Connector 66"/>
          <p:cNvCxnSpPr/>
          <p:nvPr/>
        </p:nvCxnSpPr>
        <p:spPr>
          <a:xfrm rot="5400000">
            <a:off x="1575973" y="4037557"/>
            <a:ext cx="1669144" cy="0"/>
          </a:xfrm>
          <a:prstGeom prst="line">
            <a:avLst/>
          </a:prstGeom>
          <a:ln w="9525">
            <a:solidFill>
              <a:schemeClr val="tx1">
                <a:alpha val="30000"/>
              </a:schemeClr>
            </a:solidFill>
            <a:prstDash val="dashDot"/>
          </a:ln>
          <a:effectLst>
            <a:outerShdw blurRad="787400" dist="50800" dir="5400000" sx="90000" sy="90000" algn="ctr" rotWithShape="0">
              <a:srgbClr val="000000">
                <a:alpha val="9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Straight Connector 67"/>
          <p:cNvCxnSpPr/>
          <p:nvPr/>
        </p:nvCxnSpPr>
        <p:spPr>
          <a:xfrm rot="10800000" flipV="1">
            <a:off x="1686645" y="3840540"/>
            <a:ext cx="1600198" cy="505446"/>
          </a:xfrm>
          <a:prstGeom prst="line">
            <a:avLst/>
          </a:prstGeom>
          <a:ln w="9525">
            <a:solidFill>
              <a:schemeClr val="tx1">
                <a:alpha val="30000"/>
              </a:schemeClr>
            </a:solidFill>
            <a:prstDash val="dashDot"/>
          </a:ln>
          <a:effectLst>
            <a:outerShdw blurRad="787400" dist="50800" dir="5400000" sx="90000" sy="90000" algn="ctr" rotWithShape="0">
              <a:srgbClr val="000000">
                <a:alpha val="9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Straight Connector 68"/>
          <p:cNvCxnSpPr/>
          <p:nvPr/>
        </p:nvCxnSpPr>
        <p:spPr>
          <a:xfrm rot="16200000" flipV="1">
            <a:off x="1768996" y="3688991"/>
            <a:ext cx="1348843" cy="1017424"/>
          </a:xfrm>
          <a:prstGeom prst="line">
            <a:avLst/>
          </a:prstGeom>
          <a:ln w="9525">
            <a:solidFill>
              <a:schemeClr val="tx1">
                <a:alpha val="30000"/>
              </a:schemeClr>
            </a:solidFill>
            <a:prstDash val="dashDot"/>
          </a:ln>
          <a:effectLst>
            <a:outerShdw blurRad="787400" dist="50800" dir="5400000" sx="90000" sy="90000" algn="ctr" rotWithShape="0">
              <a:srgbClr val="000000">
                <a:alpha val="9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Straight Connector 69"/>
          <p:cNvCxnSpPr/>
          <p:nvPr/>
        </p:nvCxnSpPr>
        <p:spPr>
          <a:xfrm rot="5400000" flipH="1" flipV="1">
            <a:off x="1648545" y="3698286"/>
            <a:ext cx="1371600" cy="990600"/>
          </a:xfrm>
          <a:prstGeom prst="line">
            <a:avLst/>
          </a:prstGeom>
          <a:ln w="9525">
            <a:solidFill>
              <a:schemeClr val="tx1">
                <a:alpha val="30000"/>
              </a:schemeClr>
            </a:solidFill>
            <a:prstDash val="dashDot"/>
          </a:ln>
          <a:effectLst>
            <a:outerShdw blurRad="787400" dist="50800" dir="5400000" sx="90000" sy="90000" algn="ctr" rotWithShape="0">
              <a:srgbClr val="000000">
                <a:alpha val="9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i-FI" dirty="0" smtClean="0"/>
              <a:t>Visual representation of the evaluation results</a:t>
            </a:r>
            <a:endParaRPr lang="en-US" dirty="0"/>
          </a:p>
        </p:txBody>
      </p:sp>
      <p:sp>
        <p:nvSpPr>
          <p:cNvPr id="4" name="Regular Pentagon 3"/>
          <p:cNvSpPr/>
          <p:nvPr/>
        </p:nvSpPr>
        <p:spPr>
          <a:xfrm>
            <a:off x="1524000" y="3200400"/>
            <a:ext cx="1752600" cy="1669143"/>
          </a:xfrm>
          <a:prstGeom prst="pentagon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1828800" y="2819400"/>
            <a:ext cx="1219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i-FI" dirty="0" smtClean="0"/>
              <a:t>Category 1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276600" y="3516868"/>
            <a:ext cx="1219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i-FI" dirty="0" smtClean="0"/>
              <a:t>Category 2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438400" y="4888468"/>
            <a:ext cx="1219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i-FI" dirty="0" smtClean="0"/>
              <a:t>Category 3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762000" y="4876800"/>
            <a:ext cx="1219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i-FI" dirty="0" smtClean="0"/>
              <a:t>Category 4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228600" y="3581400"/>
            <a:ext cx="1219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i-FI" dirty="0" smtClean="0"/>
              <a:t>Category 5</a:t>
            </a:r>
          </a:p>
        </p:txBody>
      </p:sp>
      <p:sp>
        <p:nvSpPr>
          <p:cNvPr id="12" name="Regular Pentagon 11"/>
          <p:cNvSpPr/>
          <p:nvPr/>
        </p:nvSpPr>
        <p:spPr>
          <a:xfrm>
            <a:off x="6096000" y="3200400"/>
            <a:ext cx="1752600" cy="1669143"/>
          </a:xfrm>
          <a:prstGeom prst="pentagon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TextBox 12"/>
          <p:cNvSpPr txBox="1"/>
          <p:nvPr/>
        </p:nvSpPr>
        <p:spPr>
          <a:xfrm>
            <a:off x="6400800" y="2819400"/>
            <a:ext cx="1219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i-FI" dirty="0" smtClean="0"/>
              <a:t>Category 1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7848600" y="3516868"/>
            <a:ext cx="1219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i-FI" dirty="0" smtClean="0"/>
              <a:t>Category 2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010400" y="4888468"/>
            <a:ext cx="1219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i-FI" dirty="0" smtClean="0"/>
              <a:t>Category 3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5334000" y="4876800"/>
            <a:ext cx="1219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i-FI" dirty="0" smtClean="0"/>
              <a:t>Category 4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4891008" y="3581400"/>
            <a:ext cx="1219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i-FI" dirty="0" smtClean="0"/>
              <a:t>Category 5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828800" y="2133600"/>
            <a:ext cx="1143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i-FI" b="1" dirty="0" smtClean="0"/>
              <a:t>Concept 1</a:t>
            </a:r>
            <a:endParaRPr lang="en-US" b="1" dirty="0"/>
          </a:p>
        </p:txBody>
      </p:sp>
      <p:sp>
        <p:nvSpPr>
          <p:cNvPr id="19" name="TextBox 18"/>
          <p:cNvSpPr txBox="1"/>
          <p:nvPr/>
        </p:nvSpPr>
        <p:spPr>
          <a:xfrm>
            <a:off x="6400800" y="2133600"/>
            <a:ext cx="1143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i-FI" b="1" dirty="0" smtClean="0"/>
              <a:t>Concept 2</a:t>
            </a:r>
            <a:endParaRPr lang="en-US" b="1" dirty="0"/>
          </a:p>
        </p:txBody>
      </p:sp>
      <p:cxnSp>
        <p:nvCxnSpPr>
          <p:cNvPr id="37" name="Straight Connector 36"/>
          <p:cNvCxnSpPr/>
          <p:nvPr/>
        </p:nvCxnSpPr>
        <p:spPr>
          <a:xfrm flipV="1">
            <a:off x="1609725" y="3502619"/>
            <a:ext cx="800261" cy="355006"/>
          </a:xfrm>
          <a:prstGeom prst="line">
            <a:avLst/>
          </a:prstGeom>
          <a:ln w="22225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/>
          <p:cNvCxnSpPr/>
          <p:nvPr/>
        </p:nvCxnSpPr>
        <p:spPr>
          <a:xfrm rot="16200000" flipH="1">
            <a:off x="2273615" y="3624263"/>
            <a:ext cx="531498" cy="281941"/>
          </a:xfrm>
          <a:prstGeom prst="line">
            <a:avLst/>
          </a:prstGeom>
          <a:ln w="22225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Straight Connector 45"/>
          <p:cNvCxnSpPr/>
          <p:nvPr/>
        </p:nvCxnSpPr>
        <p:spPr>
          <a:xfrm rot="16200000" flipH="1">
            <a:off x="2406111" y="4304653"/>
            <a:ext cx="743922" cy="193733"/>
          </a:xfrm>
          <a:prstGeom prst="line">
            <a:avLst/>
          </a:prstGeom>
          <a:ln w="22225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Straight Connector 48"/>
          <p:cNvCxnSpPr/>
          <p:nvPr/>
        </p:nvCxnSpPr>
        <p:spPr>
          <a:xfrm rot="16200000" flipH="1">
            <a:off x="2301499" y="4207792"/>
            <a:ext cx="581184" cy="534690"/>
          </a:xfrm>
          <a:prstGeom prst="line">
            <a:avLst/>
          </a:prstGeom>
          <a:ln w="22225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Straight Connector 51"/>
          <p:cNvCxnSpPr/>
          <p:nvPr/>
        </p:nvCxnSpPr>
        <p:spPr>
          <a:xfrm rot="10800000">
            <a:off x="1609726" y="3853815"/>
            <a:ext cx="710567" cy="335282"/>
          </a:xfrm>
          <a:prstGeom prst="line">
            <a:avLst/>
          </a:prstGeom>
          <a:ln w="22225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Straight Connector 55"/>
          <p:cNvCxnSpPr/>
          <p:nvPr/>
        </p:nvCxnSpPr>
        <p:spPr>
          <a:xfrm>
            <a:off x="6116579" y="3835374"/>
            <a:ext cx="1600198" cy="505446"/>
          </a:xfrm>
          <a:prstGeom prst="line">
            <a:avLst/>
          </a:prstGeom>
          <a:ln w="9525">
            <a:solidFill>
              <a:schemeClr val="tx1">
                <a:alpha val="30000"/>
              </a:schemeClr>
            </a:solidFill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Straight Connector 56"/>
          <p:cNvCxnSpPr/>
          <p:nvPr/>
        </p:nvCxnSpPr>
        <p:spPr>
          <a:xfrm rot="5400000">
            <a:off x="6158305" y="4032391"/>
            <a:ext cx="1669144" cy="0"/>
          </a:xfrm>
          <a:prstGeom prst="line">
            <a:avLst/>
          </a:prstGeom>
          <a:ln w="9525">
            <a:solidFill>
              <a:schemeClr val="tx1">
                <a:alpha val="30000"/>
              </a:schemeClr>
            </a:solidFill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Straight Connector 57"/>
          <p:cNvCxnSpPr/>
          <p:nvPr/>
        </p:nvCxnSpPr>
        <p:spPr>
          <a:xfrm rot="10800000" flipV="1">
            <a:off x="6268977" y="3835374"/>
            <a:ext cx="1600198" cy="505446"/>
          </a:xfrm>
          <a:prstGeom prst="line">
            <a:avLst/>
          </a:prstGeom>
          <a:ln w="9525">
            <a:solidFill>
              <a:schemeClr val="tx1">
                <a:alpha val="30000"/>
              </a:schemeClr>
            </a:solidFill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Straight Connector 58"/>
          <p:cNvCxnSpPr/>
          <p:nvPr/>
        </p:nvCxnSpPr>
        <p:spPr>
          <a:xfrm rot="16200000" flipV="1">
            <a:off x="6351328" y="3683825"/>
            <a:ext cx="1348843" cy="1017424"/>
          </a:xfrm>
          <a:prstGeom prst="line">
            <a:avLst/>
          </a:prstGeom>
          <a:ln w="9525">
            <a:solidFill>
              <a:schemeClr val="tx1">
                <a:alpha val="30000"/>
              </a:schemeClr>
            </a:solidFill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/>
          <p:cNvCxnSpPr/>
          <p:nvPr/>
        </p:nvCxnSpPr>
        <p:spPr>
          <a:xfrm rot="5400000" flipH="1" flipV="1">
            <a:off x="6230877" y="3693120"/>
            <a:ext cx="1371600" cy="990600"/>
          </a:xfrm>
          <a:prstGeom prst="line">
            <a:avLst/>
          </a:prstGeom>
          <a:ln w="9525">
            <a:solidFill>
              <a:schemeClr val="tx1">
                <a:alpha val="30000"/>
              </a:schemeClr>
            </a:solidFill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Straight Connector 71"/>
          <p:cNvCxnSpPr/>
          <p:nvPr/>
        </p:nvCxnSpPr>
        <p:spPr>
          <a:xfrm flipV="1">
            <a:off x="6981986" y="3888105"/>
            <a:ext cx="708499" cy="32967"/>
          </a:xfrm>
          <a:prstGeom prst="line">
            <a:avLst/>
          </a:prstGeom>
          <a:ln w="22225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6" name="Straight Connector 75"/>
          <p:cNvCxnSpPr/>
          <p:nvPr/>
        </p:nvCxnSpPr>
        <p:spPr>
          <a:xfrm flipV="1">
            <a:off x="7038975" y="3890075"/>
            <a:ext cx="640435" cy="302830"/>
          </a:xfrm>
          <a:prstGeom prst="line">
            <a:avLst/>
          </a:prstGeom>
          <a:ln w="22225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Straight Connector 78"/>
          <p:cNvCxnSpPr/>
          <p:nvPr/>
        </p:nvCxnSpPr>
        <p:spPr>
          <a:xfrm rot="10800000" flipV="1">
            <a:off x="6886576" y="4198619"/>
            <a:ext cx="158115" cy="24765"/>
          </a:xfrm>
          <a:prstGeom prst="line">
            <a:avLst/>
          </a:prstGeom>
          <a:ln w="22225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Straight Connector 81"/>
          <p:cNvCxnSpPr/>
          <p:nvPr/>
        </p:nvCxnSpPr>
        <p:spPr>
          <a:xfrm rot="10800000">
            <a:off x="6248401" y="3874770"/>
            <a:ext cx="645797" cy="350522"/>
          </a:xfrm>
          <a:prstGeom prst="line">
            <a:avLst/>
          </a:prstGeom>
          <a:ln w="22225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5" name="Straight Connector 84"/>
          <p:cNvCxnSpPr/>
          <p:nvPr/>
        </p:nvCxnSpPr>
        <p:spPr>
          <a:xfrm rot="10800000">
            <a:off x="6269064" y="3882326"/>
            <a:ext cx="712924" cy="38747"/>
          </a:xfrm>
          <a:prstGeom prst="line">
            <a:avLst/>
          </a:prstGeom>
          <a:ln w="22225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i-FI" dirty="0" smtClean="0"/>
              <a:t>Concept/prototype-level evaluation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i-FI" dirty="0" smtClean="0"/>
              <a:t>Usability is not a very important issue</a:t>
            </a:r>
          </a:p>
          <a:p>
            <a:r>
              <a:rPr lang="fi-FI" dirty="0" smtClean="0"/>
              <a:t>Stress on aspects like </a:t>
            </a:r>
            <a:r>
              <a:rPr lang="fi-FI" dirty="0" smtClean="0"/>
              <a:t>meaning, emotions and </a:t>
            </a:r>
            <a:r>
              <a:rPr lang="fi-FI" dirty="0" smtClean="0"/>
              <a:t>usefulness</a:t>
            </a:r>
            <a:endParaRPr lang="en-US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 dirty="0" smtClean="0"/>
              <a:t>Product-level evaluation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fi-FI" dirty="0" smtClean="0"/>
              <a:t>In Hassenzahl’s terms, UX can be divided into five facets</a:t>
            </a:r>
          </a:p>
          <a:p>
            <a:pPr lvl="1"/>
            <a:r>
              <a:rPr lang="fi-FI" dirty="0" smtClean="0"/>
              <a:t>Usability (pragmatic)</a:t>
            </a:r>
          </a:p>
          <a:p>
            <a:pPr lvl="1"/>
            <a:r>
              <a:rPr lang="fi-FI" dirty="0" smtClean="0"/>
              <a:t>Usefulness (pragmatic)</a:t>
            </a:r>
          </a:p>
          <a:p>
            <a:pPr lvl="1"/>
            <a:r>
              <a:rPr lang="fi-FI" dirty="0" smtClean="0"/>
              <a:t>Stimulation (hedonic)</a:t>
            </a:r>
          </a:p>
          <a:p>
            <a:pPr lvl="1"/>
            <a:r>
              <a:rPr lang="fi-FI" dirty="0" smtClean="0"/>
              <a:t>Identification (hedonic)</a:t>
            </a:r>
          </a:p>
          <a:p>
            <a:pPr lvl="1"/>
            <a:r>
              <a:rPr lang="fi-FI" dirty="0" smtClean="0"/>
              <a:t>Evocation (hedonic)</a:t>
            </a:r>
          </a:p>
          <a:p>
            <a:r>
              <a:rPr lang="fi-FI" dirty="0" smtClean="0"/>
              <a:t>Pragmatic/hedonic model only one possibility, should be decided in relation to the product </a:t>
            </a:r>
            <a:r>
              <a:rPr lang="fi-FI" dirty="0" smtClean="0"/>
              <a:t>being </a:t>
            </a:r>
            <a:r>
              <a:rPr lang="fi-FI" dirty="0" smtClean="0"/>
              <a:t>evaluated</a:t>
            </a:r>
            <a:endParaRPr lang="en-US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 dirty="0" smtClean="0"/>
              <a:t>Open questions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3953" y="1600200"/>
            <a:ext cx="8229600" cy="4525963"/>
          </a:xfrm>
        </p:spPr>
        <p:txBody>
          <a:bodyPr>
            <a:normAutofit fontScale="70000" lnSpcReduction="20000"/>
          </a:bodyPr>
          <a:lstStyle/>
          <a:p>
            <a:r>
              <a:rPr lang="fi-FI" dirty="0" smtClean="0"/>
              <a:t>How many picture pairs should be presented?</a:t>
            </a:r>
          </a:p>
          <a:p>
            <a:r>
              <a:rPr lang="fi-FI" dirty="0" smtClean="0"/>
              <a:t>Should the user be asked the meaning(s) after choosing the picture or after all choices?</a:t>
            </a:r>
          </a:p>
          <a:p>
            <a:r>
              <a:rPr lang="fi-FI" dirty="0" smtClean="0"/>
              <a:t>Can all the user-generated definions be mapped to categories?</a:t>
            </a:r>
          </a:p>
          <a:p>
            <a:r>
              <a:rPr lang="fi-FI" dirty="0" smtClean="0"/>
              <a:t>What’s the difference in using fixed picture pairs and random pairs?</a:t>
            </a:r>
          </a:p>
          <a:p>
            <a:r>
              <a:rPr lang="fi-FI" dirty="0" smtClean="0"/>
              <a:t>How many evaluators it takes for changes on the weighings to come negligible?</a:t>
            </a:r>
          </a:p>
          <a:p>
            <a:r>
              <a:rPr lang="fi-FI" dirty="0" smtClean="0"/>
              <a:t>On what basis the categories should be chosen?</a:t>
            </a:r>
          </a:p>
          <a:p>
            <a:r>
              <a:rPr lang="fi-FI" dirty="0" smtClean="0"/>
              <a:t>Is it safe to say that if some category receives zero or very little weight, this category is not important?</a:t>
            </a:r>
          </a:p>
          <a:p>
            <a:r>
              <a:rPr lang="fi-FI" dirty="0" smtClean="0"/>
              <a:t>Other ways to utilize results than creating relative strengths</a:t>
            </a:r>
            <a:r>
              <a:rPr lang="fi-FI" dirty="0" smtClean="0"/>
              <a:t>?</a:t>
            </a:r>
            <a:endParaRPr lang="fi-FI" dirty="0" smtClean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</TotalTime>
  <Words>547</Words>
  <Application>Microsoft Office PowerPoint</Application>
  <PresentationFormat>On-screen Show (4:3)</PresentationFormat>
  <Paragraphs>65</Paragraphs>
  <Slides>12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Office Theme</vt:lpstr>
      <vt:lpstr>Info</vt:lpstr>
      <vt:lpstr>UX Visualizer</vt:lpstr>
      <vt:lpstr>Background</vt:lpstr>
      <vt:lpstr>Method outline</vt:lpstr>
      <vt:lpstr>Phase I</vt:lpstr>
      <vt:lpstr>Phase II</vt:lpstr>
      <vt:lpstr>Phase III</vt:lpstr>
      <vt:lpstr>Phase IV</vt:lpstr>
      <vt:lpstr>Visual representation of the evaluation results</vt:lpstr>
      <vt:lpstr>Concept/prototype-level evaluation</vt:lpstr>
      <vt:lpstr>Product-level evaluation</vt:lpstr>
      <vt:lpstr>Open questions</vt:lpstr>
    </vt:vector>
  </TitlesOfParts>
  <Company>SoberIT / TKK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Info</dc:title>
  <dc:creator>Mikael Runonen</dc:creator>
  <cp:lastModifiedBy>Mikael Runonen</cp:lastModifiedBy>
  <cp:revision>3</cp:revision>
  <dcterms:created xsi:type="dcterms:W3CDTF">2011-02-02T07:53:50Z</dcterms:created>
  <dcterms:modified xsi:type="dcterms:W3CDTF">2011-02-02T08:15:40Z</dcterms:modified>
</cp:coreProperties>
</file>