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Override PartName="/ppt/slides/slide11.xml" ContentType="application/vnd.openxmlformats-officedocument.presentationml.slide+xml"/>
  <Default Extension="xml" ContentType="application/xml"/>
  <Override PartName="/ppt/slides/slide9.xml" ContentType="application/vnd.openxmlformats-officedocument.presentationml.slide+xml"/>
  <Default Extension="jpeg" ContentType="image/jpeg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14.xml" ContentType="application/vnd.openxmlformats-officedocument.presentationml.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Override PartName="/ppt/slides/slide12.xml" ContentType="application/vnd.openxmlformats-officedocument.presentationml.slide+xml"/>
  <Default Extension="bin" ContentType="application/vnd.openxmlformats-officedocument.presentationml.printerSettings"/>
  <Override PartName="/ppt/slides/slide10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  <Override PartName="/ppt/slides/slide13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60" r:id="rId1"/>
  </p:sldMasterIdLst>
  <p:sldIdLst>
    <p:sldId id="256" r:id="rId2"/>
    <p:sldId id="268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 varScale="1">
        <p:scale>
          <a:sx n="94" d="100"/>
          <a:sy n="94" d="100"/>
        </p:scale>
        <p:origin x="-65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57400" y="3886200"/>
            <a:ext cx="6400800" cy="1752600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DCC6-F1C1-4C40-96EE-3E1E451FE6CF}" type="datetimeFigureOut">
              <a:rPr lang="en-US" smtClean="0"/>
              <a:pPr/>
              <a:t>9/28/10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A0336-4D12-FF47-8BFC-C0272EBFEA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DCC6-F1C1-4C40-96EE-3E1E451FE6CF}" type="datetimeFigureOut">
              <a:rPr lang="en-US" smtClean="0"/>
              <a:pPr/>
              <a:t>9/28/10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A0336-4D12-FF47-8BFC-C0272EBFEA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DCC6-F1C1-4C40-96EE-3E1E451FE6CF}" type="datetimeFigureOut">
              <a:rPr lang="en-US" smtClean="0"/>
              <a:pPr/>
              <a:t>9/28/10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A0336-4D12-FF47-8BFC-C0272EBFEA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DCC6-F1C1-4C40-96EE-3E1E451FE6CF}" type="datetimeFigureOut">
              <a:rPr lang="en-US" smtClean="0"/>
              <a:pPr/>
              <a:t>9/28/10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A0336-4D12-FF47-8BFC-C0272EBFEA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DCC6-F1C1-4C40-96EE-3E1E451FE6CF}" type="datetimeFigureOut">
              <a:rPr lang="en-US" smtClean="0"/>
              <a:pPr/>
              <a:t>9/28/10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A0336-4D12-FF47-8BFC-C0272EBFEA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DCC6-F1C1-4C40-96EE-3E1E451FE6CF}" type="datetimeFigureOut">
              <a:rPr lang="en-US" smtClean="0"/>
              <a:pPr/>
              <a:t>9/28/10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A0336-4D12-FF47-8BFC-C0272EBFEA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DCC6-F1C1-4C40-96EE-3E1E451FE6CF}" type="datetimeFigureOut">
              <a:rPr lang="en-US" smtClean="0"/>
              <a:pPr/>
              <a:t>9/28/10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A0336-4D12-FF47-8BFC-C0272EBFEA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DCC6-F1C1-4C40-96EE-3E1E451FE6CF}" type="datetimeFigureOut">
              <a:rPr lang="en-US" smtClean="0"/>
              <a:pPr/>
              <a:t>9/28/10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A0336-4D12-FF47-8BFC-C0272EBFEA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i-FI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DCC6-F1C1-4C40-96EE-3E1E451FE6CF}" type="datetimeFigureOut">
              <a:rPr lang="en-US" smtClean="0"/>
              <a:pPr/>
              <a:t>9/28/10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A0336-4D12-FF47-8BFC-C0272EBFEA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DCC6-F1C1-4C40-96EE-3E1E451FE6CF}" type="datetimeFigureOut">
              <a:rPr lang="en-US" smtClean="0"/>
              <a:pPr/>
              <a:t>9/28/10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A0336-4D12-FF47-8BFC-C0272EBFEA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DCC6-F1C1-4C40-96EE-3E1E451FE6CF}" type="datetimeFigureOut">
              <a:rPr lang="en-US" smtClean="0"/>
              <a:pPr/>
              <a:t>9/28/10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A0336-4D12-FF47-8BFC-C0272EBFEA1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52DCC6-F1C1-4C40-96EE-3E1E451FE6CF}" type="datetimeFigureOut">
              <a:rPr lang="en-US" smtClean="0"/>
              <a:pPr/>
              <a:t>9/28/10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1A0336-4D12-FF47-8BFC-C0272EBFEA17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457200" y="1210435"/>
            <a:ext cx="8229600" cy="1588"/>
          </a:xfrm>
          <a:prstGeom prst="line">
            <a:avLst/>
          </a:prstGeom>
          <a:ln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805348" y="6553331"/>
            <a:ext cx="17235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chemeClr val="bg1">
                    <a:lumMod val="65000"/>
                  </a:schemeClr>
                </a:solidFill>
                <a:latin typeface="Helvetica Neue"/>
                <a:cs typeface="Helvetica Neue"/>
              </a:rPr>
              <a:t>UX Tools</a:t>
            </a:r>
            <a:r>
              <a:rPr lang="en-US" sz="1200" baseline="0" dirty="0" smtClean="0">
                <a:solidFill>
                  <a:schemeClr val="bg1">
                    <a:lumMod val="65000"/>
                  </a:schemeClr>
                </a:solidFill>
                <a:latin typeface="Helvetica Neue"/>
                <a:cs typeface="Helvetica Neue"/>
              </a:rPr>
              <a:t> – Next Steps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Helvetica Neue"/>
              <a:cs typeface="Helvetica Neue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r" defTabSz="457200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Helvetica Neue"/>
          <a:ea typeface="+mj-ea"/>
          <a:cs typeface="Helvetica Neue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Helvetica Neue"/>
          <a:ea typeface="+mn-ea"/>
          <a:cs typeface="Helvetica Neue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Helvetica Neue"/>
          <a:ea typeface="+mn-ea"/>
          <a:cs typeface="Helvetica Neue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Helvetica Neue"/>
          <a:ea typeface="+mn-ea"/>
          <a:cs typeface="Helvetica Neue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Helvetica Neue"/>
          <a:ea typeface="+mn-ea"/>
          <a:cs typeface="Helvetica Neue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Helvetica Neue"/>
          <a:ea typeface="+mn-ea"/>
          <a:cs typeface="Helvetica Neue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UX Tools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Progress Report – </a:t>
            </a:r>
            <a:r>
              <a:rPr lang="en-US" dirty="0" smtClean="0">
                <a:solidFill>
                  <a:schemeClr val="accent6"/>
                </a:solidFill>
              </a:rPr>
              <a:t>Current Status</a:t>
            </a:r>
            <a:endParaRPr lang="en-US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3" name="Elbow Connector 312"/>
          <p:cNvCxnSpPr>
            <a:stCxn id="289" idx="0"/>
            <a:endCxn id="23" idx="2"/>
          </p:cNvCxnSpPr>
          <p:nvPr/>
        </p:nvCxnSpPr>
        <p:spPr>
          <a:xfrm rot="5400000" flipH="1" flipV="1">
            <a:off x="2441583" y="3323820"/>
            <a:ext cx="3917229" cy="165966"/>
          </a:xfrm>
          <a:prstGeom prst="bentConnector3">
            <a:avLst>
              <a:gd name="adj1" fmla="val 8177"/>
            </a:avLst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4" name="Elbow Connector 243"/>
          <p:cNvCxnSpPr>
            <a:stCxn id="76" idx="2"/>
            <a:endCxn id="226" idx="1"/>
          </p:cNvCxnSpPr>
          <p:nvPr/>
        </p:nvCxnSpPr>
        <p:spPr>
          <a:xfrm rot="5400000">
            <a:off x="5652149" y="3462026"/>
            <a:ext cx="2221351" cy="301435"/>
          </a:xfrm>
          <a:prstGeom prst="bentConnector4">
            <a:avLst>
              <a:gd name="adj1" fmla="val 20731"/>
              <a:gd name="adj2" fmla="val 175837"/>
            </a:avLst>
          </a:prstGeom>
          <a:ln w="12700" cap="flat" cmpd="sng" algn="ctr">
            <a:solidFill>
              <a:srgbClr val="000000"/>
            </a:solidFill>
            <a:prstDash val="sysDash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7905121" y="6483296"/>
            <a:ext cx="825867" cy="24622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sz="1000" dirty="0" smtClean="0">
                <a:latin typeface="Helvetica Neue Medium"/>
                <a:cs typeface="Helvetica Neue Medium"/>
              </a:rPr>
              <a:t>UX Profiler</a:t>
            </a:r>
            <a:endParaRPr lang="en-US" sz="1000" dirty="0">
              <a:latin typeface="Helvetica Neue Medium"/>
              <a:cs typeface="Helvetica Neue Medium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905121" y="6237075"/>
            <a:ext cx="723787" cy="24622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sz="1000" dirty="0" smtClean="0">
                <a:latin typeface="Helvetica Neue Medium"/>
                <a:cs typeface="Helvetica Neue Medium"/>
              </a:rPr>
              <a:t>UX Index</a:t>
            </a:r>
            <a:endParaRPr lang="en-US" sz="1000" dirty="0">
              <a:latin typeface="Helvetica Neue Medium"/>
              <a:cs typeface="Helvetica Neue Medium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905121" y="5498412"/>
            <a:ext cx="1035026" cy="24622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sz="1000" dirty="0" smtClean="0">
                <a:latin typeface="Helvetica Neue Medium"/>
                <a:cs typeface="Helvetica Neue Medium"/>
              </a:rPr>
              <a:t>UX Integration</a:t>
            </a:r>
            <a:endParaRPr lang="en-US" sz="1000" dirty="0">
              <a:latin typeface="Helvetica Neue Medium"/>
              <a:cs typeface="Helvetica Neue Medium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905121" y="5990854"/>
            <a:ext cx="1069524" cy="24622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sz="1000" dirty="0" smtClean="0">
                <a:latin typeface="Helvetica Neue Medium"/>
                <a:cs typeface="Helvetica Neue Medium"/>
              </a:rPr>
              <a:t>UX Framework</a:t>
            </a:r>
            <a:endParaRPr lang="en-US" sz="1000" dirty="0">
              <a:latin typeface="Helvetica Neue Medium"/>
              <a:cs typeface="Helvetica Neue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905121" y="5744633"/>
            <a:ext cx="941283" cy="24622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sz="1000" dirty="0" smtClean="0">
                <a:latin typeface="Helvetica Neue Medium"/>
                <a:cs typeface="Helvetica Neue Medium"/>
              </a:rPr>
              <a:t>UX Madness</a:t>
            </a:r>
            <a:endParaRPr lang="en-US" sz="1000" dirty="0">
              <a:latin typeface="Helvetica Neue Medium"/>
              <a:cs typeface="Helvetica Neue Medium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839897" y="5560382"/>
            <a:ext cx="123938" cy="12393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839897" y="5805915"/>
            <a:ext cx="123938" cy="12393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839897" y="6053871"/>
            <a:ext cx="123938" cy="12393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839897" y="6299404"/>
            <a:ext cx="123938" cy="12393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7839897" y="6544938"/>
            <a:ext cx="123938" cy="1239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03200" y="846435"/>
            <a:ext cx="1744325" cy="276999"/>
          </a:xfrm>
          <a:prstGeom prst="rect">
            <a:avLst/>
          </a:prstGeom>
          <a:solidFill>
            <a:schemeClr val="bg2">
              <a:lumMod val="5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Helvetica Neue Light"/>
                <a:cs typeface="Helvetica Neue Light"/>
              </a:rPr>
              <a:t>Theoretical background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727200" y="408285"/>
            <a:ext cx="1689099" cy="276999"/>
          </a:xfrm>
          <a:prstGeom prst="rect">
            <a:avLst/>
          </a:prstGeom>
          <a:solidFill>
            <a:schemeClr val="bg2">
              <a:lumMod val="5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Helvetica Neue Light"/>
                <a:cs typeface="Helvetica Neue Light"/>
              </a:rPr>
              <a:t>Internal Report 28/04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897122" y="986523"/>
            <a:ext cx="1172116" cy="461665"/>
          </a:xfrm>
          <a:prstGeom prst="rect">
            <a:avLst/>
          </a:prstGeom>
          <a:solidFill>
            <a:schemeClr val="bg2">
              <a:lumMod val="50000"/>
              <a:alpha val="6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Preliminary </a:t>
            </a:r>
          </a:p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UX Framework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cxnSp>
        <p:nvCxnSpPr>
          <p:cNvPr id="32" name="Shape 31"/>
          <p:cNvCxnSpPr>
            <a:stCxn id="15" idx="3"/>
            <a:endCxn id="17" idx="2"/>
          </p:cNvCxnSpPr>
          <p:nvPr/>
        </p:nvCxnSpPr>
        <p:spPr>
          <a:xfrm flipV="1">
            <a:off x="1947525" y="685284"/>
            <a:ext cx="624225" cy="299651"/>
          </a:xfrm>
          <a:prstGeom prst="bentConnector2">
            <a:avLst/>
          </a:prstGeom>
          <a:ln w="15875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Elbow Connector 33"/>
          <p:cNvCxnSpPr>
            <a:stCxn id="15" idx="3"/>
            <a:endCxn id="23" idx="1"/>
          </p:cNvCxnSpPr>
          <p:nvPr/>
        </p:nvCxnSpPr>
        <p:spPr>
          <a:xfrm>
            <a:off x="1947525" y="984935"/>
            <a:ext cx="1949597" cy="232421"/>
          </a:xfrm>
          <a:prstGeom prst="bentConnector3">
            <a:avLst>
              <a:gd name="adj1" fmla="val 50000"/>
            </a:avLst>
          </a:prstGeom>
          <a:ln w="1905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4864800" y="408285"/>
            <a:ext cx="1300356" cy="276999"/>
          </a:xfrm>
          <a:prstGeom prst="rect">
            <a:avLst/>
          </a:prstGeom>
          <a:solidFill>
            <a:schemeClr val="bg2">
              <a:lumMod val="50000"/>
              <a:alpha val="25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Helvetica Neue Light"/>
                <a:cs typeface="Helvetica Neue Light"/>
              </a:rPr>
              <a:t>Academic Paper</a:t>
            </a:r>
            <a:endParaRPr lang="en-US" sz="1200" dirty="0">
              <a:solidFill>
                <a:srgbClr val="008000"/>
              </a:solidFill>
              <a:latin typeface="Helvetica Neue Light"/>
              <a:cs typeface="Helvetica Neue Light"/>
            </a:endParaRPr>
          </a:p>
        </p:txBody>
      </p:sp>
      <p:cxnSp>
        <p:nvCxnSpPr>
          <p:cNvPr id="38" name="Elbow Connector 37"/>
          <p:cNvCxnSpPr>
            <a:stCxn id="23" idx="0"/>
            <a:endCxn id="35" idx="2"/>
          </p:cNvCxnSpPr>
          <p:nvPr/>
        </p:nvCxnSpPr>
        <p:spPr>
          <a:xfrm rot="5400000" flipH="1" flipV="1">
            <a:off x="4848460" y="320005"/>
            <a:ext cx="301239" cy="1031798"/>
          </a:xfrm>
          <a:prstGeom prst="bentConnector3">
            <a:avLst>
              <a:gd name="adj1" fmla="val 28920"/>
            </a:avLst>
          </a:prstGeom>
          <a:ln w="12700" cap="flat" cmpd="sng" algn="ctr">
            <a:solidFill>
              <a:schemeClr val="tx1"/>
            </a:solidFill>
            <a:prstDash val="sysDash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5662404" y="984935"/>
            <a:ext cx="1210588" cy="461665"/>
          </a:xfrm>
          <a:prstGeom prst="rect">
            <a:avLst/>
          </a:prstGeom>
          <a:solidFill>
            <a:schemeClr val="bg2">
              <a:lumMod val="50000"/>
              <a:alpha val="25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Refinement of </a:t>
            </a:r>
          </a:p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UX Framework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cxnSp>
        <p:nvCxnSpPr>
          <p:cNvPr id="41" name="Straight Arrow Connector 40"/>
          <p:cNvCxnSpPr>
            <a:stCxn id="23" idx="3"/>
            <a:endCxn id="39" idx="1"/>
          </p:cNvCxnSpPr>
          <p:nvPr/>
        </p:nvCxnSpPr>
        <p:spPr>
          <a:xfrm flipV="1">
            <a:off x="5069238" y="1215768"/>
            <a:ext cx="593166" cy="1588"/>
          </a:xfrm>
          <a:prstGeom prst="straightConnector1">
            <a:avLst/>
          </a:prstGeom>
          <a:ln w="12700" cap="flat" cmpd="sng" algn="ctr">
            <a:solidFill>
              <a:srgbClr val="000000"/>
            </a:solidFill>
            <a:prstDash val="sysDash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7357894" y="986525"/>
            <a:ext cx="1210588" cy="461665"/>
          </a:xfrm>
          <a:prstGeom prst="rect">
            <a:avLst/>
          </a:prstGeom>
          <a:solidFill>
            <a:schemeClr val="bg2">
              <a:lumMod val="50000"/>
              <a:alpha val="25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Final</a:t>
            </a:r>
          </a:p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UX Framework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cxnSp>
        <p:nvCxnSpPr>
          <p:cNvPr id="43" name="Straight Arrow Connector 42"/>
          <p:cNvCxnSpPr>
            <a:stCxn id="39" idx="3"/>
            <a:endCxn id="42" idx="1"/>
          </p:cNvCxnSpPr>
          <p:nvPr/>
        </p:nvCxnSpPr>
        <p:spPr>
          <a:xfrm>
            <a:off x="6872992" y="1215768"/>
            <a:ext cx="484902" cy="1590"/>
          </a:xfrm>
          <a:prstGeom prst="straightConnector1">
            <a:avLst/>
          </a:prstGeom>
          <a:ln w="12700" cap="flat" cmpd="sng" algn="ctr">
            <a:solidFill>
              <a:srgbClr val="000000"/>
            </a:solidFill>
            <a:prstDash val="sysDash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203200" y="2271236"/>
            <a:ext cx="1082348" cy="276999"/>
          </a:xfrm>
          <a:prstGeom prst="rect">
            <a:avLst/>
          </a:prstGeom>
          <a:solidFill>
            <a:srgbClr val="D99694"/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Helvetica Neue Light"/>
                <a:cs typeface="Helvetica Neue Light"/>
              </a:rPr>
              <a:t>UX Interviews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1727200" y="2178903"/>
            <a:ext cx="902811" cy="461665"/>
          </a:xfrm>
          <a:prstGeom prst="rect">
            <a:avLst/>
          </a:prstGeom>
          <a:solidFill>
            <a:srgbClr val="D99694"/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Analysis of </a:t>
            </a:r>
          </a:p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Interviews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1624608" y="1422567"/>
            <a:ext cx="1107996" cy="461665"/>
          </a:xfrm>
          <a:prstGeom prst="rect">
            <a:avLst/>
          </a:prstGeom>
          <a:solidFill>
            <a:srgbClr val="D99694"/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Dissemination </a:t>
            </a:r>
          </a:p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of Results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409911" y="1561068"/>
            <a:ext cx="974422" cy="461665"/>
          </a:xfrm>
          <a:prstGeom prst="rect">
            <a:avLst/>
          </a:prstGeom>
          <a:solidFill>
            <a:srgbClr val="D99694">
              <a:alpha val="25000"/>
            </a:srgb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Helvetica Neue Light"/>
                <a:cs typeface="Helvetica Neue Light"/>
              </a:rPr>
              <a:t>Selection of</a:t>
            </a:r>
          </a:p>
          <a:p>
            <a:r>
              <a:rPr lang="en-US" sz="1200" dirty="0" smtClean="0">
                <a:latin typeface="Helvetica Neue Light"/>
                <a:cs typeface="Helvetica Neue Light"/>
              </a:rPr>
              <a:t>Pilot Project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4864800" y="2040403"/>
            <a:ext cx="1056700" cy="461665"/>
          </a:xfrm>
          <a:prstGeom prst="rect">
            <a:avLst/>
          </a:prstGeom>
          <a:solidFill>
            <a:srgbClr val="D99694">
              <a:alpha val="25000"/>
            </a:srgb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Interview </a:t>
            </a:r>
          </a:p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PP members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6469187" y="2040403"/>
            <a:ext cx="888707" cy="461665"/>
          </a:xfrm>
          <a:prstGeom prst="rect">
            <a:avLst/>
          </a:prstGeom>
          <a:solidFill>
            <a:srgbClr val="D99694">
              <a:alpha val="25000"/>
            </a:srgb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Tool</a:t>
            </a:r>
          </a:p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adaptation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7820643" y="2040403"/>
            <a:ext cx="1239196" cy="461665"/>
          </a:xfrm>
          <a:prstGeom prst="rect">
            <a:avLst/>
          </a:prstGeom>
          <a:solidFill>
            <a:srgbClr val="D99694">
              <a:alpha val="25000"/>
            </a:srgb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Helvetica Neue Light"/>
                <a:cs typeface="Helvetica Neue Light"/>
              </a:rPr>
              <a:t>Testing and </a:t>
            </a:r>
          </a:p>
          <a:p>
            <a:r>
              <a:rPr lang="en-US" sz="1200" dirty="0" smtClean="0">
                <a:latin typeface="Helvetica Neue Light"/>
                <a:cs typeface="Helvetica Neue Light"/>
              </a:rPr>
              <a:t>implementation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cxnSp>
        <p:nvCxnSpPr>
          <p:cNvPr id="79" name="Straight Arrow Connector 78"/>
          <p:cNvCxnSpPr>
            <a:stCxn id="65" idx="3"/>
            <a:endCxn id="69" idx="1"/>
          </p:cNvCxnSpPr>
          <p:nvPr/>
        </p:nvCxnSpPr>
        <p:spPr>
          <a:xfrm>
            <a:off x="1285548" y="2409736"/>
            <a:ext cx="441652" cy="1588"/>
          </a:xfrm>
          <a:prstGeom prst="straightConnector1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8" name="Shape 87"/>
          <p:cNvCxnSpPr>
            <a:stCxn id="69" idx="3"/>
            <a:endCxn id="23" idx="1"/>
          </p:cNvCxnSpPr>
          <p:nvPr/>
        </p:nvCxnSpPr>
        <p:spPr>
          <a:xfrm flipV="1">
            <a:off x="2630011" y="1217356"/>
            <a:ext cx="1267111" cy="1192380"/>
          </a:xfrm>
          <a:prstGeom prst="bentConnector3">
            <a:avLst>
              <a:gd name="adj1" fmla="val 50000"/>
            </a:avLst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4" name="Shape 93"/>
          <p:cNvCxnSpPr>
            <a:stCxn id="69" idx="3"/>
            <a:endCxn id="74" idx="2"/>
          </p:cNvCxnSpPr>
          <p:nvPr/>
        </p:nvCxnSpPr>
        <p:spPr>
          <a:xfrm flipV="1">
            <a:off x="2630011" y="2022733"/>
            <a:ext cx="1267111" cy="387003"/>
          </a:xfrm>
          <a:prstGeom prst="bentConnector2">
            <a:avLst/>
          </a:prstGeom>
          <a:ln w="12700" cap="flat" cmpd="sng" algn="ctr">
            <a:solidFill>
              <a:srgbClr val="000000"/>
            </a:solidFill>
            <a:prstDash val="sysDash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6" name="Elbow Connector 95"/>
          <p:cNvCxnSpPr>
            <a:stCxn id="74" idx="3"/>
            <a:endCxn id="75" idx="1"/>
          </p:cNvCxnSpPr>
          <p:nvPr/>
        </p:nvCxnSpPr>
        <p:spPr>
          <a:xfrm>
            <a:off x="4384333" y="1791901"/>
            <a:ext cx="480467" cy="479335"/>
          </a:xfrm>
          <a:prstGeom prst="bentConnector3">
            <a:avLst>
              <a:gd name="adj1" fmla="val 50000"/>
            </a:avLst>
          </a:prstGeom>
          <a:ln w="12700" cap="flat" cmpd="sng" algn="ctr">
            <a:solidFill>
              <a:srgbClr val="000000"/>
            </a:solidFill>
            <a:prstDash val="sysDash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8" name="Straight Arrow Connector 97"/>
          <p:cNvCxnSpPr>
            <a:stCxn id="75" idx="3"/>
            <a:endCxn id="76" idx="1"/>
          </p:cNvCxnSpPr>
          <p:nvPr/>
        </p:nvCxnSpPr>
        <p:spPr>
          <a:xfrm>
            <a:off x="5921500" y="2271236"/>
            <a:ext cx="547687" cy="1588"/>
          </a:xfrm>
          <a:prstGeom prst="straightConnector1">
            <a:avLst/>
          </a:prstGeom>
          <a:ln w="12700" cap="flat" cmpd="sng" algn="ctr">
            <a:solidFill>
              <a:srgbClr val="000000"/>
            </a:solidFill>
            <a:prstDash val="sysDash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Arrow Connector 99"/>
          <p:cNvCxnSpPr>
            <a:stCxn id="76" idx="3"/>
            <a:endCxn id="77" idx="1"/>
          </p:cNvCxnSpPr>
          <p:nvPr/>
        </p:nvCxnSpPr>
        <p:spPr>
          <a:xfrm>
            <a:off x="7357894" y="2271236"/>
            <a:ext cx="462749" cy="1588"/>
          </a:xfrm>
          <a:prstGeom prst="straightConnector1">
            <a:avLst/>
          </a:prstGeom>
          <a:ln w="12700" cap="flat" cmpd="sng" algn="ctr">
            <a:solidFill>
              <a:srgbClr val="000000"/>
            </a:solidFill>
            <a:prstDash val="sysDash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5" name="TextBox 124"/>
          <p:cNvSpPr txBox="1"/>
          <p:nvPr/>
        </p:nvSpPr>
        <p:spPr>
          <a:xfrm>
            <a:off x="203200" y="3187700"/>
            <a:ext cx="1776871" cy="2769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Helvetica Neue Light"/>
                <a:cs typeface="Helvetica Neue Light"/>
              </a:rPr>
              <a:t>Theoretical background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2394839" y="3096955"/>
            <a:ext cx="1173860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Tentative</a:t>
            </a:r>
          </a:p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Process Model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3787630" y="3187700"/>
            <a:ext cx="1193405" cy="2769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Helvetica Neue Light"/>
                <a:cs typeface="Helvetica Neue Light"/>
              </a:rPr>
              <a:t>First Simulation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5230900" y="3095367"/>
            <a:ext cx="934256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Helvetica Neue Light"/>
                <a:cs typeface="Helvetica Neue Light"/>
              </a:rPr>
              <a:t>Refinement</a:t>
            </a:r>
          </a:p>
          <a:p>
            <a:r>
              <a:rPr lang="en-US" sz="1200" dirty="0">
                <a:latin typeface="Helvetica Neue Light"/>
                <a:cs typeface="Helvetica Neue Light"/>
              </a:rPr>
              <a:t>o</a:t>
            </a:r>
            <a:r>
              <a:rPr lang="en-US" sz="1200" dirty="0" smtClean="0">
                <a:latin typeface="Helvetica Neue Light"/>
                <a:cs typeface="Helvetica Neue Light"/>
              </a:rPr>
              <a:t>f ideas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6565093" y="3095367"/>
            <a:ext cx="992579" cy="461665"/>
          </a:xfrm>
          <a:prstGeom prst="rect">
            <a:avLst/>
          </a:prstGeom>
          <a:solidFill>
            <a:schemeClr val="accent3">
              <a:lumMod val="60000"/>
              <a:lumOff val="40000"/>
              <a:alpha val="25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Helvetica Neue Light"/>
                <a:cs typeface="Helvetica Neue Light"/>
              </a:rPr>
              <a:t>Stakeholder</a:t>
            </a:r>
          </a:p>
          <a:p>
            <a:r>
              <a:rPr lang="en-US" sz="1200" dirty="0" smtClean="0">
                <a:latin typeface="Helvetica Neue Light"/>
                <a:cs typeface="Helvetica Neue Light"/>
              </a:rPr>
              <a:t> Workshop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7940335" y="3187700"/>
            <a:ext cx="999812" cy="276999"/>
          </a:xfrm>
          <a:prstGeom prst="rect">
            <a:avLst/>
          </a:prstGeom>
          <a:solidFill>
            <a:schemeClr val="accent3">
              <a:lumMod val="60000"/>
              <a:lumOff val="40000"/>
              <a:alpha val="25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Helvetica Neue Light"/>
                <a:cs typeface="Helvetica Neue Light"/>
              </a:rPr>
              <a:t>Final version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cxnSp>
        <p:nvCxnSpPr>
          <p:cNvPr id="132" name="Straight Arrow Connector 131"/>
          <p:cNvCxnSpPr>
            <a:stCxn id="125" idx="3"/>
            <a:endCxn id="126" idx="1"/>
          </p:cNvCxnSpPr>
          <p:nvPr/>
        </p:nvCxnSpPr>
        <p:spPr>
          <a:xfrm>
            <a:off x="1980071" y="3326200"/>
            <a:ext cx="414768" cy="1588"/>
          </a:xfrm>
          <a:prstGeom prst="straightConnector1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Arrow Connector 133"/>
          <p:cNvCxnSpPr>
            <a:stCxn id="126" idx="3"/>
            <a:endCxn id="127" idx="1"/>
          </p:cNvCxnSpPr>
          <p:nvPr/>
        </p:nvCxnSpPr>
        <p:spPr>
          <a:xfrm flipV="1">
            <a:off x="3568699" y="3326200"/>
            <a:ext cx="218931" cy="1588"/>
          </a:xfrm>
          <a:prstGeom prst="straightConnector1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6" name="Elbow Connector 135"/>
          <p:cNvCxnSpPr>
            <a:stCxn id="76" idx="2"/>
            <a:endCxn id="128" idx="0"/>
          </p:cNvCxnSpPr>
          <p:nvPr/>
        </p:nvCxnSpPr>
        <p:spPr>
          <a:xfrm rot="5400000">
            <a:off x="6009136" y="2190961"/>
            <a:ext cx="593299" cy="1215513"/>
          </a:xfrm>
          <a:prstGeom prst="bentConnector3">
            <a:avLst>
              <a:gd name="adj1" fmla="val 50000"/>
            </a:avLst>
          </a:prstGeom>
          <a:ln w="12700" cap="flat" cmpd="sng" algn="ctr">
            <a:solidFill>
              <a:srgbClr val="000000"/>
            </a:solidFill>
            <a:prstDash val="sysDash"/>
            <a:round/>
            <a:headEnd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Arrow Connector 142"/>
          <p:cNvCxnSpPr>
            <a:stCxn id="127" idx="3"/>
            <a:endCxn id="128" idx="1"/>
          </p:cNvCxnSpPr>
          <p:nvPr/>
        </p:nvCxnSpPr>
        <p:spPr>
          <a:xfrm>
            <a:off x="4981035" y="3326200"/>
            <a:ext cx="249865" cy="1588"/>
          </a:xfrm>
          <a:prstGeom prst="straightConnector1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Arrow Connector 144"/>
          <p:cNvCxnSpPr>
            <a:stCxn id="128" idx="3"/>
            <a:endCxn id="129" idx="1"/>
          </p:cNvCxnSpPr>
          <p:nvPr/>
        </p:nvCxnSpPr>
        <p:spPr>
          <a:xfrm>
            <a:off x="6165156" y="3326200"/>
            <a:ext cx="399937" cy="1588"/>
          </a:xfrm>
          <a:prstGeom prst="straightConnector1">
            <a:avLst/>
          </a:prstGeom>
          <a:ln w="12700" cap="flat" cmpd="sng" algn="ctr">
            <a:solidFill>
              <a:srgbClr val="000000"/>
            </a:solidFill>
            <a:prstDash val="sysDash"/>
            <a:round/>
            <a:headEnd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Arrow Connector 146"/>
          <p:cNvCxnSpPr>
            <a:stCxn id="129" idx="3"/>
            <a:endCxn id="130" idx="1"/>
          </p:cNvCxnSpPr>
          <p:nvPr/>
        </p:nvCxnSpPr>
        <p:spPr>
          <a:xfrm>
            <a:off x="7557672" y="3326200"/>
            <a:ext cx="382663" cy="1588"/>
          </a:xfrm>
          <a:prstGeom prst="straightConnector1">
            <a:avLst/>
          </a:prstGeom>
          <a:ln w="12700" cap="flat" cmpd="sng" algn="ctr">
            <a:solidFill>
              <a:srgbClr val="000000"/>
            </a:solidFill>
            <a:prstDash val="sysDash"/>
            <a:round/>
            <a:headEnd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Arrow Connector 148"/>
          <p:cNvCxnSpPr>
            <a:stCxn id="130" idx="0"/>
            <a:endCxn id="77" idx="2"/>
          </p:cNvCxnSpPr>
          <p:nvPr/>
        </p:nvCxnSpPr>
        <p:spPr>
          <a:xfrm rot="5400000" flipH="1" flipV="1">
            <a:off x="8097425" y="2844884"/>
            <a:ext cx="685632" cy="1588"/>
          </a:xfrm>
          <a:prstGeom prst="straightConnector1">
            <a:avLst/>
          </a:prstGeom>
          <a:ln w="12700" cap="flat" cmpd="sng" algn="ctr">
            <a:solidFill>
              <a:srgbClr val="000000"/>
            </a:solidFill>
            <a:prstDash val="sysDash"/>
            <a:round/>
            <a:headEnd type="arrow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5" name="TextBox 174"/>
          <p:cNvSpPr txBox="1"/>
          <p:nvPr/>
        </p:nvSpPr>
        <p:spPr>
          <a:xfrm>
            <a:off x="221434" y="4307920"/>
            <a:ext cx="1758637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Helvetica Neue Light"/>
                <a:cs typeface="Helvetica Neue Light"/>
              </a:rPr>
              <a:t>Theoretical Background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sp>
        <p:nvSpPr>
          <p:cNvPr id="177" name="TextBox 176"/>
          <p:cNvSpPr txBox="1"/>
          <p:nvPr/>
        </p:nvSpPr>
        <p:spPr>
          <a:xfrm>
            <a:off x="2268135" y="4215587"/>
            <a:ext cx="1148164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Preliminary </a:t>
            </a:r>
          </a:p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Process Steps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sp>
        <p:nvSpPr>
          <p:cNvPr id="179" name="TextBox 178"/>
          <p:cNvSpPr txBox="1"/>
          <p:nvPr/>
        </p:nvSpPr>
        <p:spPr>
          <a:xfrm>
            <a:off x="3854496" y="4213999"/>
            <a:ext cx="1059673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Tool </a:t>
            </a:r>
          </a:p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Development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cxnSp>
        <p:nvCxnSpPr>
          <p:cNvPr id="183" name="Elbow Connector 182"/>
          <p:cNvCxnSpPr>
            <a:stCxn id="69" idx="2"/>
            <a:endCxn id="126" idx="0"/>
          </p:cNvCxnSpPr>
          <p:nvPr/>
        </p:nvCxnSpPr>
        <p:spPr>
          <a:xfrm rot="16200000" flipH="1">
            <a:off x="2351994" y="2467179"/>
            <a:ext cx="456387" cy="803163"/>
          </a:xfrm>
          <a:prstGeom prst="bentConnector3">
            <a:avLst>
              <a:gd name="adj1" fmla="val 50000"/>
            </a:avLst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6" name="TextBox 185"/>
          <p:cNvSpPr txBox="1"/>
          <p:nvPr/>
        </p:nvSpPr>
        <p:spPr>
          <a:xfrm>
            <a:off x="5230900" y="3755510"/>
            <a:ext cx="863007" cy="461665"/>
          </a:xfrm>
          <a:prstGeom prst="rect">
            <a:avLst/>
          </a:prstGeom>
          <a:solidFill>
            <a:schemeClr val="accent6">
              <a:lumMod val="60000"/>
              <a:lumOff val="40000"/>
              <a:alpha val="25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Workshop</a:t>
            </a:r>
          </a:p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 with NRC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sp>
        <p:nvSpPr>
          <p:cNvPr id="188" name="TextBox 187"/>
          <p:cNvSpPr txBox="1"/>
          <p:nvPr/>
        </p:nvSpPr>
        <p:spPr>
          <a:xfrm>
            <a:off x="6659119" y="3755510"/>
            <a:ext cx="686343" cy="461665"/>
          </a:xfrm>
          <a:prstGeom prst="rect">
            <a:avLst/>
          </a:prstGeom>
          <a:solidFill>
            <a:schemeClr val="accent6">
              <a:lumMod val="60000"/>
              <a:lumOff val="40000"/>
              <a:alpha val="25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Refined</a:t>
            </a:r>
          </a:p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 UXM 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cxnSp>
        <p:nvCxnSpPr>
          <p:cNvPr id="194" name="Elbow Connector 193"/>
          <p:cNvCxnSpPr>
            <a:stCxn id="69" idx="2"/>
            <a:endCxn id="177" idx="0"/>
          </p:cNvCxnSpPr>
          <p:nvPr/>
        </p:nvCxnSpPr>
        <p:spPr>
          <a:xfrm rot="16200000" flipH="1">
            <a:off x="1722902" y="3096271"/>
            <a:ext cx="1575019" cy="663611"/>
          </a:xfrm>
          <a:prstGeom prst="bentConnector3">
            <a:avLst>
              <a:gd name="adj1" fmla="val 72981"/>
            </a:avLst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3" name="Straight Arrow Connector 202"/>
          <p:cNvCxnSpPr>
            <a:stCxn id="69" idx="0"/>
            <a:endCxn id="73" idx="2"/>
          </p:cNvCxnSpPr>
          <p:nvPr/>
        </p:nvCxnSpPr>
        <p:spPr>
          <a:xfrm rot="5400000" flipH="1" flipV="1">
            <a:off x="2031271" y="2031568"/>
            <a:ext cx="294671" cy="1588"/>
          </a:xfrm>
          <a:prstGeom prst="straightConnector1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6" name="Straight Arrow Connector 205"/>
          <p:cNvCxnSpPr>
            <a:stCxn id="175" idx="3"/>
            <a:endCxn id="177" idx="1"/>
          </p:cNvCxnSpPr>
          <p:nvPr/>
        </p:nvCxnSpPr>
        <p:spPr>
          <a:xfrm>
            <a:off x="1980071" y="4446420"/>
            <a:ext cx="288064" cy="1588"/>
          </a:xfrm>
          <a:prstGeom prst="straightConnector1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Arrow Connector 207"/>
          <p:cNvCxnSpPr>
            <a:stCxn id="177" idx="3"/>
            <a:endCxn id="179" idx="1"/>
          </p:cNvCxnSpPr>
          <p:nvPr/>
        </p:nvCxnSpPr>
        <p:spPr>
          <a:xfrm flipV="1">
            <a:off x="3416299" y="4444832"/>
            <a:ext cx="438197" cy="1588"/>
          </a:xfrm>
          <a:prstGeom prst="straightConnector1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2" name="Straight Arrow Connector 211"/>
          <p:cNvCxnSpPr>
            <a:stCxn id="186" idx="3"/>
            <a:endCxn id="188" idx="1"/>
          </p:cNvCxnSpPr>
          <p:nvPr/>
        </p:nvCxnSpPr>
        <p:spPr>
          <a:xfrm>
            <a:off x="6093907" y="3986343"/>
            <a:ext cx="565212" cy="1588"/>
          </a:xfrm>
          <a:prstGeom prst="straightConnector1">
            <a:avLst/>
          </a:prstGeom>
          <a:ln w="12700" cap="flat" cmpd="sng" algn="ctr">
            <a:solidFill>
              <a:srgbClr val="000000"/>
            </a:solidFill>
            <a:prstDash val="sysDash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6" name="TextBox 225"/>
          <p:cNvSpPr txBox="1"/>
          <p:nvPr/>
        </p:nvSpPr>
        <p:spPr>
          <a:xfrm>
            <a:off x="6612106" y="4584919"/>
            <a:ext cx="780369" cy="276999"/>
          </a:xfrm>
          <a:prstGeom prst="rect">
            <a:avLst/>
          </a:prstGeom>
          <a:solidFill>
            <a:schemeClr val="accent6">
              <a:lumMod val="60000"/>
              <a:lumOff val="40000"/>
              <a:alpha val="25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Pilot Test</a:t>
            </a:r>
          </a:p>
        </p:txBody>
      </p:sp>
      <p:cxnSp>
        <p:nvCxnSpPr>
          <p:cNvPr id="228" name="Elbow Connector 227"/>
          <p:cNvCxnSpPr>
            <a:stCxn id="179" idx="3"/>
            <a:endCxn id="186" idx="1"/>
          </p:cNvCxnSpPr>
          <p:nvPr/>
        </p:nvCxnSpPr>
        <p:spPr>
          <a:xfrm flipV="1">
            <a:off x="4914169" y="3986343"/>
            <a:ext cx="316731" cy="458489"/>
          </a:xfrm>
          <a:prstGeom prst="bentConnector3">
            <a:avLst>
              <a:gd name="adj1" fmla="val 50000"/>
            </a:avLst>
          </a:prstGeom>
          <a:ln w="12700" cap="flat" cmpd="sng" algn="ctr">
            <a:solidFill>
              <a:srgbClr val="000000"/>
            </a:solidFill>
            <a:prstDash val="sysDash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0" name="Shape 229"/>
          <p:cNvCxnSpPr>
            <a:stCxn id="186" idx="2"/>
            <a:endCxn id="226" idx="1"/>
          </p:cNvCxnSpPr>
          <p:nvPr/>
        </p:nvCxnSpPr>
        <p:spPr>
          <a:xfrm rot="16200000" flipH="1">
            <a:off x="5884133" y="3995446"/>
            <a:ext cx="506244" cy="949702"/>
          </a:xfrm>
          <a:prstGeom prst="bentConnector2">
            <a:avLst/>
          </a:prstGeom>
          <a:ln w="12700" cap="flat" cmpd="sng" algn="ctr">
            <a:solidFill>
              <a:srgbClr val="000000"/>
            </a:solidFill>
            <a:prstDash val="sysDash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5" name="TextBox 234"/>
          <p:cNvSpPr txBox="1"/>
          <p:nvPr/>
        </p:nvSpPr>
        <p:spPr>
          <a:xfrm>
            <a:off x="7940335" y="3752334"/>
            <a:ext cx="1051366" cy="461665"/>
          </a:xfrm>
          <a:prstGeom prst="rect">
            <a:avLst/>
          </a:prstGeom>
          <a:solidFill>
            <a:schemeClr val="accent6">
              <a:lumMod val="60000"/>
              <a:lumOff val="40000"/>
              <a:alpha val="25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Helvetica Neue Light"/>
                <a:cs typeface="Helvetica Neue Light"/>
              </a:rPr>
              <a:t>Application</a:t>
            </a:r>
          </a:p>
          <a:p>
            <a:r>
              <a:rPr lang="en-US" sz="1200" dirty="0" smtClean="0">
                <a:latin typeface="Helvetica Neue Light"/>
                <a:cs typeface="Helvetica Neue Light"/>
              </a:rPr>
              <a:t>In PD Project</a:t>
            </a:r>
          </a:p>
        </p:txBody>
      </p:sp>
      <p:cxnSp>
        <p:nvCxnSpPr>
          <p:cNvPr id="237" name="Straight Arrow Connector 236"/>
          <p:cNvCxnSpPr>
            <a:stCxn id="188" idx="3"/>
            <a:endCxn id="235" idx="1"/>
          </p:cNvCxnSpPr>
          <p:nvPr/>
        </p:nvCxnSpPr>
        <p:spPr>
          <a:xfrm flipV="1">
            <a:off x="7345462" y="3983167"/>
            <a:ext cx="594873" cy="3176"/>
          </a:xfrm>
          <a:prstGeom prst="straightConnector1">
            <a:avLst/>
          </a:prstGeom>
          <a:ln w="12700" cap="flat" cmpd="sng" algn="ctr">
            <a:solidFill>
              <a:srgbClr val="000000"/>
            </a:solidFill>
            <a:prstDash val="sysDash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9" name="Straight Arrow Connector 238"/>
          <p:cNvCxnSpPr>
            <a:stCxn id="127" idx="2"/>
            <a:endCxn id="179" idx="0"/>
          </p:cNvCxnSpPr>
          <p:nvPr/>
        </p:nvCxnSpPr>
        <p:spPr>
          <a:xfrm rot="5400000">
            <a:off x="4009683" y="3839349"/>
            <a:ext cx="749300" cy="1588"/>
          </a:xfrm>
          <a:prstGeom prst="straightConnector1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arrow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3" name="TextBox 282"/>
          <p:cNvSpPr txBox="1"/>
          <p:nvPr/>
        </p:nvSpPr>
        <p:spPr>
          <a:xfrm>
            <a:off x="221434" y="5488113"/>
            <a:ext cx="1758637" cy="27699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Helvetica Neue Light"/>
                <a:cs typeface="Helvetica Neue Light"/>
              </a:rPr>
              <a:t>Theoretical Background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sp>
        <p:nvSpPr>
          <p:cNvPr id="287" name="TextBox 286"/>
          <p:cNvSpPr txBox="1"/>
          <p:nvPr/>
        </p:nvSpPr>
        <p:spPr>
          <a:xfrm>
            <a:off x="1980071" y="4949284"/>
            <a:ext cx="1148164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Preliminary </a:t>
            </a:r>
          </a:p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Process Steps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sp>
        <p:nvSpPr>
          <p:cNvPr id="288" name="TextBox 287"/>
          <p:cNvSpPr txBox="1"/>
          <p:nvPr/>
        </p:nvSpPr>
        <p:spPr>
          <a:xfrm>
            <a:off x="2394839" y="5858906"/>
            <a:ext cx="1095172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Questionnaire </a:t>
            </a:r>
          </a:p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Concept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sp>
        <p:nvSpPr>
          <p:cNvPr id="289" name="TextBox 288"/>
          <p:cNvSpPr txBox="1"/>
          <p:nvPr/>
        </p:nvSpPr>
        <p:spPr>
          <a:xfrm>
            <a:off x="3769628" y="5365417"/>
            <a:ext cx="1095172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Refined</a:t>
            </a:r>
          </a:p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Questionnaire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sp>
        <p:nvSpPr>
          <p:cNvPr id="290" name="TextBox 289"/>
          <p:cNvSpPr txBox="1"/>
          <p:nvPr/>
        </p:nvSpPr>
        <p:spPr>
          <a:xfrm>
            <a:off x="5123717" y="5365417"/>
            <a:ext cx="1148623" cy="461665"/>
          </a:xfrm>
          <a:prstGeom prst="rect">
            <a:avLst/>
          </a:prstGeom>
          <a:solidFill>
            <a:schemeClr val="accent1">
              <a:lumMod val="60000"/>
              <a:lumOff val="40000"/>
              <a:alpha val="25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Pilot Test</a:t>
            </a:r>
          </a:p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With </a:t>
            </a:r>
            <a:r>
              <a:rPr lang="en-US" sz="1200" dirty="0" err="1" smtClean="0">
                <a:latin typeface="Helvetica Neue Light"/>
                <a:cs typeface="Helvetica Neue Light"/>
              </a:rPr>
              <a:t>LinkedUI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sp>
        <p:nvSpPr>
          <p:cNvPr id="291" name="TextBox 290"/>
          <p:cNvSpPr txBox="1"/>
          <p:nvPr/>
        </p:nvSpPr>
        <p:spPr>
          <a:xfrm>
            <a:off x="6565093" y="5365417"/>
            <a:ext cx="1013971" cy="461665"/>
          </a:xfrm>
          <a:prstGeom prst="rect">
            <a:avLst/>
          </a:prstGeom>
          <a:solidFill>
            <a:schemeClr val="accent1">
              <a:lumMod val="60000"/>
              <a:lumOff val="40000"/>
              <a:alpha val="25000"/>
            </a:schemeClr>
          </a:solidFill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Analysis and </a:t>
            </a:r>
          </a:p>
          <a:p>
            <a:pPr algn="ctr"/>
            <a:r>
              <a:rPr lang="en-US" sz="1200" dirty="0" smtClean="0">
                <a:latin typeface="Helvetica Neue Light"/>
                <a:cs typeface="Helvetica Neue Light"/>
              </a:rPr>
              <a:t>Refinement</a:t>
            </a:r>
            <a:endParaRPr lang="en-US" sz="1200" dirty="0">
              <a:latin typeface="Helvetica Neue Light"/>
              <a:cs typeface="Helvetica Neue Light"/>
            </a:endParaRPr>
          </a:p>
        </p:txBody>
      </p:sp>
      <p:cxnSp>
        <p:nvCxnSpPr>
          <p:cNvPr id="293" name="Shape 292"/>
          <p:cNvCxnSpPr>
            <a:stCxn id="283" idx="3"/>
            <a:endCxn id="288" idx="0"/>
          </p:cNvCxnSpPr>
          <p:nvPr/>
        </p:nvCxnSpPr>
        <p:spPr>
          <a:xfrm>
            <a:off x="1980071" y="5626613"/>
            <a:ext cx="962354" cy="232293"/>
          </a:xfrm>
          <a:prstGeom prst="bentConnector2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5" name="Shape 294"/>
          <p:cNvCxnSpPr>
            <a:stCxn id="283" idx="3"/>
            <a:endCxn id="287" idx="2"/>
          </p:cNvCxnSpPr>
          <p:nvPr/>
        </p:nvCxnSpPr>
        <p:spPr>
          <a:xfrm flipV="1">
            <a:off x="1980071" y="5410949"/>
            <a:ext cx="574082" cy="215664"/>
          </a:xfrm>
          <a:prstGeom prst="bentConnector2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3" name="Shape 302"/>
          <p:cNvCxnSpPr>
            <a:stCxn id="288" idx="3"/>
            <a:endCxn id="289" idx="2"/>
          </p:cNvCxnSpPr>
          <p:nvPr/>
        </p:nvCxnSpPr>
        <p:spPr>
          <a:xfrm flipV="1">
            <a:off x="3490011" y="5827082"/>
            <a:ext cx="827203" cy="262657"/>
          </a:xfrm>
          <a:prstGeom prst="bentConnector2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5" name="Straight Arrow Connector 304"/>
          <p:cNvCxnSpPr>
            <a:stCxn id="289" idx="3"/>
            <a:endCxn id="290" idx="1"/>
          </p:cNvCxnSpPr>
          <p:nvPr/>
        </p:nvCxnSpPr>
        <p:spPr>
          <a:xfrm>
            <a:off x="4864800" y="5596250"/>
            <a:ext cx="258917" cy="1588"/>
          </a:xfrm>
          <a:prstGeom prst="straightConnector1">
            <a:avLst/>
          </a:pr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7" name="Straight Arrow Connector 306"/>
          <p:cNvCxnSpPr>
            <a:stCxn id="290" idx="3"/>
            <a:endCxn id="291" idx="1"/>
          </p:cNvCxnSpPr>
          <p:nvPr/>
        </p:nvCxnSpPr>
        <p:spPr>
          <a:xfrm>
            <a:off x="6272340" y="5596250"/>
            <a:ext cx="292753" cy="1588"/>
          </a:xfrm>
          <a:prstGeom prst="straightConnector1">
            <a:avLst/>
          </a:prstGeom>
          <a:ln w="12700" cap="flat" cmpd="sng" algn="ctr">
            <a:solidFill>
              <a:srgbClr val="000000"/>
            </a:solidFill>
            <a:prstDash val="sysDash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0" name="Elbow Connector 309"/>
          <p:cNvCxnSpPr>
            <a:stCxn id="291" idx="0"/>
            <a:endCxn id="235" idx="2"/>
          </p:cNvCxnSpPr>
          <p:nvPr/>
        </p:nvCxnSpPr>
        <p:spPr>
          <a:xfrm rot="5400000" flipH="1" flipV="1">
            <a:off x="7193339" y="4092739"/>
            <a:ext cx="1151418" cy="1393939"/>
          </a:xfrm>
          <a:prstGeom prst="bentConnector3">
            <a:avLst>
              <a:gd name="adj1" fmla="val 35109"/>
            </a:avLst>
          </a:prstGeom>
          <a:ln w="12700" cap="flat" cmpd="sng" algn="ctr">
            <a:solidFill>
              <a:srgbClr val="000000"/>
            </a:solidFill>
            <a:prstDash val="sysDash"/>
            <a:round/>
            <a:headEnd type="none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1" name="Straight Arrow Connector 90"/>
          <p:cNvCxnSpPr>
            <a:stCxn id="188" idx="2"/>
            <a:endCxn id="226" idx="0"/>
          </p:cNvCxnSpPr>
          <p:nvPr/>
        </p:nvCxnSpPr>
        <p:spPr>
          <a:xfrm rot="5400000">
            <a:off x="6818419" y="4401047"/>
            <a:ext cx="367744" cy="1588"/>
          </a:xfrm>
          <a:prstGeom prst="straightConnector1">
            <a:avLst/>
          </a:prstGeom>
          <a:ln w="12700" cap="flat" cmpd="sng" algn="ctr">
            <a:solidFill>
              <a:srgbClr val="000000"/>
            </a:solidFill>
            <a:prstDash val="sysDash"/>
            <a:round/>
            <a:headEnd type="arrow" w="med" len="med"/>
            <a:tailEnd type="arrow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 smtClean="0"/>
              <a:t>Current</a:t>
            </a:r>
            <a:r>
              <a:rPr lang="fi-FI" dirty="0" smtClean="0"/>
              <a:t> </a:t>
            </a:r>
            <a:r>
              <a:rPr lang="fi-FI" dirty="0" err="1" smtClean="0"/>
              <a:t>Progress</a:t>
            </a:r>
            <a:r>
              <a:rPr lang="fi-FI" dirty="0" smtClean="0"/>
              <a:t> - UX </a:t>
            </a:r>
            <a:r>
              <a:rPr lang="fi-FI" dirty="0" err="1" smtClean="0"/>
              <a:t>Integration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200" dirty="0" smtClean="0"/>
              <a:t>Interviews</a:t>
            </a:r>
          </a:p>
          <a:p>
            <a:pPr lvl="1"/>
            <a:r>
              <a:rPr lang="en-US" sz="1800" dirty="0" smtClean="0"/>
              <a:t>Decision-making structure</a:t>
            </a:r>
          </a:p>
          <a:p>
            <a:pPr lvl="1"/>
            <a:r>
              <a:rPr lang="en-US" sz="1800" dirty="0" smtClean="0"/>
              <a:t>Methods</a:t>
            </a:r>
          </a:p>
          <a:p>
            <a:pPr lvl="1"/>
            <a:r>
              <a:rPr lang="en-US" sz="1800" dirty="0" smtClean="0"/>
              <a:t>Guidelines</a:t>
            </a:r>
          </a:p>
          <a:p>
            <a:pPr lvl="1"/>
            <a:r>
              <a:rPr lang="en-US" sz="1800" dirty="0" smtClean="0"/>
              <a:t>Opinions</a:t>
            </a:r>
          </a:p>
          <a:p>
            <a:pPr lvl="1"/>
            <a:r>
              <a:rPr lang="en-US" sz="1800" dirty="0" smtClean="0"/>
              <a:t>Etc.</a:t>
            </a:r>
          </a:p>
          <a:p>
            <a:r>
              <a:rPr lang="en-US" sz="2200" dirty="0" smtClean="0"/>
              <a:t>Analysis of results</a:t>
            </a:r>
          </a:p>
          <a:p>
            <a:r>
              <a:rPr lang="en-US" sz="2200" dirty="0" smtClean="0"/>
              <a:t>Dissemination of results </a:t>
            </a:r>
          </a:p>
          <a:p>
            <a:pPr lvl="1"/>
            <a:r>
              <a:rPr lang="en-US" sz="1800" dirty="0" smtClean="0"/>
              <a:t>UX Interview Report (27.04.2010)</a:t>
            </a:r>
          </a:p>
          <a:p>
            <a:pPr lvl="1"/>
            <a:r>
              <a:rPr lang="en-US" sz="1800" dirty="0" smtClean="0"/>
              <a:t>Report to Marko </a:t>
            </a:r>
            <a:r>
              <a:rPr lang="en-US" sz="1800" dirty="0" err="1" smtClean="0"/>
              <a:t>Ahtisaari</a:t>
            </a:r>
            <a:r>
              <a:rPr lang="en-US" sz="1800" dirty="0" smtClean="0"/>
              <a:t> (28.04.2010)</a:t>
            </a:r>
          </a:p>
          <a:p>
            <a:pPr lvl="1"/>
            <a:r>
              <a:rPr lang="en-US" sz="1800" dirty="0" smtClean="0"/>
              <a:t>Presentation of results at Nokia’s </a:t>
            </a:r>
            <a:r>
              <a:rPr lang="en-US" sz="1800" dirty="0" err="1" smtClean="0"/>
              <a:t>Xperience</a:t>
            </a:r>
            <a:r>
              <a:rPr lang="en-US" sz="1800" dirty="0" smtClean="0"/>
              <a:t> days (04.05.2010)</a:t>
            </a:r>
          </a:p>
          <a:p>
            <a:r>
              <a:rPr lang="en-US" sz="2200" dirty="0" smtClean="0"/>
              <a:t>Determining UX Tools role in relation with Nokia’s product development environment</a:t>
            </a:r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Progress - UX Framework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Literature Review</a:t>
            </a:r>
          </a:p>
          <a:p>
            <a:r>
              <a:rPr lang="en-US" sz="2000" dirty="0" smtClean="0"/>
              <a:t>Integration of UX Interviews findings</a:t>
            </a:r>
          </a:p>
          <a:p>
            <a:r>
              <a:rPr lang="en-US" sz="2000" dirty="0" smtClean="0"/>
              <a:t>UX Framework theoretical background (Report 28.05.2010)</a:t>
            </a:r>
          </a:p>
          <a:p>
            <a:r>
              <a:rPr lang="en-US" sz="2000" dirty="0" smtClean="0"/>
              <a:t>Dissemination of preliminary UX Framework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Progress – UX Profiler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dirty="0" smtClean="0"/>
              <a:t>Theoretical background (80%)</a:t>
            </a:r>
          </a:p>
          <a:p>
            <a:r>
              <a:rPr lang="en-US" sz="2200" dirty="0" smtClean="0"/>
              <a:t>Tentative process model</a:t>
            </a:r>
          </a:p>
          <a:p>
            <a:pPr lvl="1"/>
            <a:r>
              <a:rPr lang="en-US" sz="1800" dirty="0" smtClean="0"/>
              <a:t>Workshop with multi-disciplinary participants</a:t>
            </a:r>
          </a:p>
          <a:p>
            <a:pPr lvl="1"/>
            <a:r>
              <a:rPr lang="en-US" sz="1800" dirty="0" smtClean="0"/>
              <a:t>Inputs and outputs</a:t>
            </a:r>
          </a:p>
          <a:p>
            <a:r>
              <a:rPr lang="en-US" sz="2200" dirty="0" smtClean="0"/>
              <a:t>First simulation</a:t>
            </a:r>
          </a:p>
          <a:p>
            <a:r>
              <a:rPr lang="en-US" sz="2200" dirty="0" smtClean="0"/>
              <a:t>Refinement ideas</a:t>
            </a:r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Progress – UX Madness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dirty="0" smtClean="0"/>
              <a:t>Theoretical Background</a:t>
            </a:r>
          </a:p>
          <a:p>
            <a:r>
              <a:rPr lang="en-US" sz="2200" dirty="0" smtClean="0"/>
              <a:t>Preliminary Process Model</a:t>
            </a:r>
          </a:p>
          <a:p>
            <a:r>
              <a:rPr lang="en-US" sz="2200" dirty="0" smtClean="0"/>
              <a:t>Identification of UX Madness Tools application area (based on interviews)</a:t>
            </a:r>
          </a:p>
          <a:p>
            <a:r>
              <a:rPr lang="en-US" sz="2200" dirty="0" smtClean="0"/>
              <a:t>Preliminary studies on UX Madness Tools</a:t>
            </a:r>
          </a:p>
          <a:p>
            <a:pPr lvl="1"/>
            <a:r>
              <a:rPr lang="en-US" sz="1800" dirty="0" smtClean="0"/>
              <a:t>Selection of Stimuli</a:t>
            </a:r>
          </a:p>
          <a:p>
            <a:pPr lvl="1"/>
            <a:r>
              <a:rPr lang="en-US" sz="1800" dirty="0" smtClean="0"/>
              <a:t>Assessment of Stimuli (in cooperation with UX Profiler)</a:t>
            </a:r>
          </a:p>
          <a:p>
            <a:pPr lvl="2"/>
            <a:r>
              <a:rPr lang="en-US" sz="1600" dirty="0" smtClean="0"/>
              <a:t>Testing of Stimuli in UX Profiler workshop</a:t>
            </a:r>
          </a:p>
          <a:p>
            <a:r>
              <a:rPr lang="en-US" sz="2200" dirty="0" smtClean="0"/>
              <a:t>Refinement of original ideas – selection approach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Progress – UX Index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dirty="0" smtClean="0"/>
              <a:t>Preliminary questionnaires</a:t>
            </a:r>
          </a:p>
          <a:p>
            <a:r>
              <a:rPr lang="en-US" sz="2200" dirty="0" smtClean="0"/>
              <a:t>Refinement of questionnaire with NRC</a:t>
            </a:r>
          </a:p>
          <a:p>
            <a:r>
              <a:rPr lang="en-US" sz="2200" dirty="0" smtClean="0"/>
              <a:t>Pilot test with Linked UI</a:t>
            </a:r>
          </a:p>
          <a:p>
            <a:r>
              <a:rPr lang="en-US" sz="2200" dirty="0" smtClean="0"/>
              <a:t>Two different questionnaires</a:t>
            </a:r>
          </a:p>
          <a:p>
            <a:pPr lvl="1"/>
            <a:r>
              <a:rPr lang="en-US" sz="1800" dirty="0" smtClean="0"/>
              <a:t>Short (UX Score)</a:t>
            </a:r>
          </a:p>
          <a:p>
            <a:pPr lvl="1"/>
            <a:r>
              <a:rPr lang="en-US" sz="1800" dirty="0" smtClean="0"/>
              <a:t>Longer</a:t>
            </a:r>
          </a:p>
          <a:p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UX Tools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Progress Report – </a:t>
            </a:r>
            <a:r>
              <a:rPr lang="en-US" dirty="0" smtClean="0">
                <a:solidFill>
                  <a:schemeClr val="accent6"/>
                </a:solidFill>
              </a:rPr>
              <a:t>Next Steps</a:t>
            </a:r>
            <a:endParaRPr lang="en-US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UX Integration – Next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sz="2200" dirty="0" smtClean="0"/>
              <a:t>Coming up with a suitable Pilot Project</a:t>
            </a:r>
          </a:p>
          <a:p>
            <a:pPr fontAlgn="base"/>
            <a:r>
              <a:rPr lang="en-US" sz="2200" dirty="0" smtClean="0"/>
              <a:t>Pilot Project personnel interviews</a:t>
            </a:r>
          </a:p>
          <a:p>
            <a:pPr fontAlgn="base"/>
            <a:r>
              <a:rPr lang="en-US" sz="2200" dirty="0" smtClean="0"/>
              <a:t>Adapt tools to comply with project environment</a:t>
            </a:r>
          </a:p>
          <a:p>
            <a:pPr fontAlgn="base"/>
            <a:r>
              <a:rPr lang="en-US" sz="2200" dirty="0" smtClean="0"/>
              <a:t>Testing and taking tools into action</a:t>
            </a:r>
          </a:p>
          <a:p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UX Framework – Next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sz="2200" dirty="0" smtClean="0"/>
              <a:t>Academic paper on UX Framework</a:t>
            </a:r>
          </a:p>
          <a:p>
            <a:pPr lvl="1" fontAlgn="base"/>
            <a:r>
              <a:rPr lang="en-US" sz="1800" dirty="0" smtClean="0"/>
              <a:t>Integration of Interview results as basis for UX Framework</a:t>
            </a:r>
          </a:p>
          <a:p>
            <a:pPr fontAlgn="base"/>
            <a:r>
              <a:rPr lang="en-US" sz="2200" dirty="0" smtClean="0"/>
              <a:t>Continuous refinement based on results</a:t>
            </a:r>
          </a:p>
          <a:p>
            <a:endParaRPr lang="en-US" sz="2200" dirty="0" smtClean="0"/>
          </a:p>
          <a:p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UX Profiler – Next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sz="2200" dirty="0" smtClean="0"/>
              <a:t>Interviews (in UX Integration)</a:t>
            </a:r>
          </a:p>
          <a:p>
            <a:pPr lvl="1" fontAlgn="base"/>
            <a:r>
              <a:rPr lang="en-US" sz="1800" dirty="0" smtClean="0"/>
              <a:t>Finding out available user information</a:t>
            </a:r>
          </a:p>
          <a:p>
            <a:pPr lvl="1" fontAlgn="base"/>
            <a:r>
              <a:rPr lang="en-US" sz="1800" dirty="0" smtClean="0"/>
              <a:t>Goals, needs, possibilities of Pilot project personnel</a:t>
            </a:r>
          </a:p>
          <a:p>
            <a:pPr lvl="1" fontAlgn="base"/>
            <a:r>
              <a:rPr lang="en-US" sz="1800" dirty="0" smtClean="0"/>
              <a:t>Designer premises</a:t>
            </a:r>
          </a:p>
          <a:p>
            <a:pPr fontAlgn="base"/>
            <a:r>
              <a:rPr lang="en-US" sz="2200" dirty="0" smtClean="0"/>
              <a:t>Getting familiar with the Pilot Project environment</a:t>
            </a:r>
          </a:p>
          <a:p>
            <a:pPr fontAlgn="base"/>
            <a:r>
              <a:rPr lang="en-US" sz="2200" dirty="0" smtClean="0"/>
              <a:t>Refining UXP</a:t>
            </a:r>
          </a:p>
          <a:p>
            <a:pPr fontAlgn="base"/>
            <a:r>
              <a:rPr lang="en-US" sz="2200" dirty="0" smtClean="0"/>
              <a:t>Pilot/Simulation in a workshop</a:t>
            </a:r>
          </a:p>
          <a:p>
            <a:pPr fontAlgn="base"/>
            <a:r>
              <a:rPr lang="en-US" sz="2200" dirty="0" smtClean="0"/>
              <a:t>Refining UXP</a:t>
            </a:r>
          </a:p>
          <a:p>
            <a:pPr fontAlgn="base"/>
            <a:r>
              <a:rPr lang="en-US" sz="2200" dirty="0" smtClean="0"/>
              <a:t>Workshop with real stakeholders</a:t>
            </a:r>
          </a:p>
          <a:p>
            <a:pPr fontAlgn="base"/>
            <a:r>
              <a:rPr lang="en-US" sz="2200" dirty="0" smtClean="0"/>
              <a:t>Creating final version</a:t>
            </a:r>
          </a:p>
          <a:p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UX Madness – Next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sz="2857" dirty="0" smtClean="0"/>
              <a:t>Interviews with UX Designers in Nokia (see UX Integration)</a:t>
            </a:r>
          </a:p>
          <a:p>
            <a:pPr lvl="1" fontAlgn="base"/>
            <a:r>
              <a:rPr lang="en-US" sz="2323" dirty="0" smtClean="0"/>
              <a:t>Results: Adjusting UX Madness output format</a:t>
            </a:r>
          </a:p>
          <a:p>
            <a:pPr fontAlgn="base"/>
            <a:r>
              <a:rPr lang="en-US" sz="2581" dirty="0" smtClean="0"/>
              <a:t>Intensive collaboration (ca. 3 days with NRC)</a:t>
            </a:r>
            <a:r>
              <a:rPr lang="en-US" sz="2857" dirty="0" smtClean="0"/>
              <a:t> </a:t>
            </a:r>
          </a:p>
          <a:p>
            <a:pPr lvl="1" fontAlgn="base"/>
            <a:r>
              <a:rPr lang="en-US" sz="2323" dirty="0" smtClean="0"/>
              <a:t>Defining UX Madness tool and Process for Pilot Study</a:t>
            </a:r>
          </a:p>
          <a:p>
            <a:pPr lvl="1" fontAlgn="base"/>
            <a:r>
              <a:rPr lang="en-US" sz="2323" dirty="0" smtClean="0"/>
              <a:t>Testing UX Madness in friendly environment :)</a:t>
            </a:r>
          </a:p>
          <a:p>
            <a:pPr lvl="1" fontAlgn="base"/>
            <a:r>
              <a:rPr lang="en-US" sz="2323" dirty="0" smtClean="0"/>
              <a:t>Refining UX Madness tool</a:t>
            </a:r>
          </a:p>
          <a:p>
            <a:pPr fontAlgn="base"/>
            <a:r>
              <a:rPr lang="en-US" sz="2581" dirty="0" smtClean="0"/>
              <a:t>Applying UX Madness tool in Pilot Study in conjunction with UX Profiler</a:t>
            </a:r>
          </a:p>
          <a:p>
            <a:pPr fontAlgn="base"/>
            <a:r>
              <a:rPr lang="en-US" sz="2581" dirty="0" smtClean="0"/>
              <a:t>Analyzing Results from Pilot Study in collaboration with Pilot Project Stakeholders</a:t>
            </a:r>
          </a:p>
          <a:p>
            <a:pPr fontAlgn="base"/>
            <a:r>
              <a:rPr lang="en-US" sz="2581" dirty="0" smtClean="0"/>
              <a:t>Refining UX Madness Tool and Process</a:t>
            </a:r>
          </a:p>
          <a:p>
            <a:pPr fontAlgn="base"/>
            <a:r>
              <a:rPr lang="en-US" sz="2581" dirty="0" smtClean="0"/>
              <a:t>Application in real project</a:t>
            </a:r>
          </a:p>
          <a:p>
            <a:pPr fontAlgn="base"/>
            <a:r>
              <a:rPr lang="en-US" sz="2581" dirty="0" smtClean="0"/>
              <a:t>Development of a “streamlined” UX Madness tool for online evaluation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UX Index – Next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Analysis of Results from </a:t>
            </a:r>
            <a:r>
              <a:rPr lang="en-US" sz="2000" dirty="0" err="1" smtClean="0"/>
              <a:t>LinkedUI</a:t>
            </a:r>
            <a:r>
              <a:rPr lang="en-US" sz="2000" dirty="0" smtClean="0"/>
              <a:t> study</a:t>
            </a:r>
          </a:p>
          <a:p>
            <a:r>
              <a:rPr lang="fi-FI" sz="2000" dirty="0" err="1" smtClean="0"/>
              <a:t>Testing</a:t>
            </a:r>
            <a:r>
              <a:rPr lang="fi-FI" sz="2000" dirty="0" smtClean="0"/>
              <a:t> &amp; </a:t>
            </a:r>
            <a:r>
              <a:rPr lang="fi-FI" sz="2000" dirty="0" err="1" smtClean="0"/>
              <a:t>Refinement</a:t>
            </a:r>
            <a:endParaRPr lang="fi-FI" sz="2000" dirty="0" smtClean="0"/>
          </a:p>
          <a:p>
            <a:r>
              <a:rPr lang="fi-FI" sz="2000" dirty="0" err="1" smtClean="0"/>
              <a:t>Final</a:t>
            </a:r>
            <a:r>
              <a:rPr lang="fi-FI" sz="2000" dirty="0" smtClean="0"/>
              <a:t> version</a:t>
            </a:r>
            <a:endParaRPr lang="en-US" sz="20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UX Definition – Next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200" dirty="0" smtClean="0"/>
              <a:t>“Humans live in their contexts* and act on different motivations. These activities are events that include using of some system. Humans transform into users when interacting with a system. User experience is the “part” of the experience that is attributed by the user to the use of the system. These events change the context and motivations of the user/human.”</a:t>
            </a:r>
          </a:p>
          <a:p>
            <a:pPr>
              <a:buNone/>
            </a:pPr>
            <a:endParaRPr lang="fi-FI" sz="2200" dirty="0" smtClean="0"/>
          </a:p>
          <a:p>
            <a:pPr>
              <a:buNone/>
            </a:pPr>
            <a:r>
              <a:rPr lang="fi-FI" sz="2200" dirty="0" smtClean="0"/>
              <a:t>* </a:t>
            </a:r>
            <a:r>
              <a:rPr lang="fi-FI" sz="2200" dirty="0" err="1" smtClean="0"/>
              <a:t>socio-</a:t>
            </a:r>
            <a:r>
              <a:rPr lang="fi-FI" sz="2200" dirty="0" smtClean="0"/>
              <a:t>, </a:t>
            </a:r>
            <a:r>
              <a:rPr lang="fi-FI" sz="2200" dirty="0" err="1" smtClean="0"/>
              <a:t>psycho-</a:t>
            </a:r>
            <a:r>
              <a:rPr lang="fi-FI" sz="2200" dirty="0" smtClean="0"/>
              <a:t>, </a:t>
            </a:r>
            <a:r>
              <a:rPr lang="fi-FI" sz="2200" dirty="0" err="1" smtClean="0"/>
              <a:t>physio-</a:t>
            </a:r>
            <a:r>
              <a:rPr lang="fi-FI" sz="2200" dirty="0" smtClean="0"/>
              <a:t>, ...</a:t>
            </a:r>
            <a:endParaRPr lang="en-US" sz="2200" dirty="0" smtClean="0"/>
          </a:p>
          <a:p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Presentation_Template.potx</Template>
  <TotalTime>260</TotalTime>
  <Words>610</Words>
  <Application>Microsoft Macintosh PowerPoint</Application>
  <PresentationFormat>On-screen Show (4:3)</PresentationFormat>
  <Paragraphs>144</Paragraphs>
  <Slides>14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Presentation_Template</vt:lpstr>
      <vt:lpstr>UX Tools</vt:lpstr>
      <vt:lpstr>Slide 2</vt:lpstr>
      <vt:lpstr>Current Progress - UX Integration</vt:lpstr>
      <vt:lpstr>Current Progress - UX Framework</vt:lpstr>
      <vt:lpstr>Current Progress – UX Profiler</vt:lpstr>
      <vt:lpstr>Current Progress – UX Madness </vt:lpstr>
      <vt:lpstr>Current Progress – UX Index</vt:lpstr>
      <vt:lpstr>UX Tools</vt:lpstr>
      <vt:lpstr>UX Integration – Next Steps</vt:lpstr>
      <vt:lpstr>UX Framework – Next Steps</vt:lpstr>
      <vt:lpstr>UX Profiler – Next Steps</vt:lpstr>
      <vt:lpstr>UX Madness – Next Steps</vt:lpstr>
      <vt:lpstr>UX Index – Next Steps</vt:lpstr>
      <vt:lpstr>UX Definition – Next Steps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UX Tools</dc:title>
  <dc:creator>Lutz Gegner</dc:creator>
  <cp:lastModifiedBy>Lutz Gegner</cp:lastModifiedBy>
  <cp:revision>4</cp:revision>
  <dcterms:created xsi:type="dcterms:W3CDTF">2010-09-28T06:30:47Z</dcterms:created>
  <dcterms:modified xsi:type="dcterms:W3CDTF">2010-09-28T10:28:41Z</dcterms:modified>
</cp:coreProperties>
</file>