
<file path=[Content_Types].xml><?xml version="1.0" encoding="utf-8"?>
<Types xmlns="http://schemas.openxmlformats.org/package/2006/content-types">
  <Override PartName="/ppt/notesSlides/notesSlide5.xml" ContentType="application/vnd.openxmlformats-officedocument.presentationml.notesSlide+xml"/>
  <Override PartName="/ppt/slideLayouts/slideLayout1.xml" ContentType="application/vnd.openxmlformats-officedocument.presentationml.slideLayout+xml"/>
  <Default Extension="png" ContentType="image/png"/>
  <Default Extension="rels" ContentType="application/vnd.openxmlformats-package.relationships+xml"/>
  <Override PartName="/ppt/slides/slide11.xml" ContentType="application/vnd.openxmlformats-officedocument.presentationml.slide+xml"/>
  <Default Extension="xml" ContentType="application/xml"/>
  <Override PartName="/ppt/slides/slide9.xml" ContentType="application/vnd.openxmlformats-officedocument.presentationml.slide+xml"/>
  <Override PartName="/ppt/notesSlides/notesSlide3.xml" ContentType="application/vnd.openxmlformats-officedocument.presentationml.notesSlide+xml"/>
  <Default Extension="jpeg" ContentType="image/jpeg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8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theme/theme2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4.xml" ContentType="application/vnd.openxmlformats-officedocument.presentationml.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notesSlides/notesSlide6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Override PartName="/ppt/slides/slide12.xml" ContentType="application/vnd.openxmlformats-officedocument.presentationml.slide+xml"/>
  <Default Extension="bin" ContentType="application/vnd.openxmlformats-officedocument.presentationml.printerSettings"/>
  <Override PartName="/ppt/notesSlides/notesSlide4.xml" ContentType="application/vnd.openxmlformats-officedocument.presentationml.notesSlide+xml"/>
  <Override PartName="/ppt/slides/slide10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notesSlides/notesSlide2.xml" ContentType="application/vnd.openxmlformats-officedocument.presentationml.notesSlide+xml"/>
  <Override PartName="/ppt/notesSlides/notesSlide9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notesSlides/notesSlide7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  <Override PartName="/ppt/slides/slide13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4" r:id="rId10"/>
    <p:sldId id="267" r:id="rId11"/>
    <p:sldId id="268" r:id="rId12"/>
    <p:sldId id="269" r:id="rId13"/>
    <p:sldId id="270" r:id="rId14"/>
    <p:sldId id="265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9809" autoAdjust="0"/>
    <p:restoredTop sz="90113" autoAdjust="0"/>
  </p:normalViewPr>
  <p:slideViewPr>
    <p:cSldViewPr snapToGrid="0" snapToObjects="1">
      <p:cViewPr>
        <p:scale>
          <a:sx n="100" d="100"/>
          <a:sy n="100" d="100"/>
        </p:scale>
        <p:origin x="-304" y="16"/>
      </p:cViewPr>
      <p:guideLst>
        <p:guide orient="horz" pos="3420"/>
        <p:guide pos="2872"/>
      </p:guideLst>
    </p:cSldViewPr>
  </p:slideViewPr>
  <p:notesTextViewPr>
    <p:cViewPr>
      <p:scale>
        <a:sx n="100" d="100"/>
        <a:sy n="100" d="100"/>
      </p:scale>
      <p:origin x="0" y="432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3A3917-749A-1546-AA65-866BD19E95E6}" type="datetimeFigureOut">
              <a:rPr lang="en-US" smtClean="0"/>
              <a:t>6/16/10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9F45AC-1BFB-0B4B-8921-536A8A71A1A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9F45AC-1BFB-0B4B-8921-536A8A71A1A0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How to overcome the gaps between </a:t>
            </a:r>
            <a:r>
              <a:rPr lang="en-US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idea, concept, implementation</a:t>
            </a:r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…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Idea and </a:t>
            </a:r>
            <a:r>
              <a:rPr lang="en-US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concepting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done by different teams</a:t>
            </a:r>
            <a:r>
              <a:rPr lang="en-US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at the moment…UXM stays the same!</a:t>
            </a:r>
          </a:p>
          <a:p>
            <a:endParaRPr lang="en-US" sz="1200" b="1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Implementation phase – program start: concept is broken in parts which causes loosing the bigger picture</a:t>
            </a:r>
          </a:p>
          <a:p>
            <a:endParaRPr lang="en-US" sz="1200" b="1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9F45AC-1BFB-0B4B-8921-536A8A71A1A0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/>
              <a:buChar char="•"/>
            </a:pPr>
            <a:r>
              <a: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“Role” refers to questions about the function that an artifact serves in a user’s life—the way in which it is useful to them.</a:t>
            </a:r>
          </a:p>
          <a:p>
            <a:pPr>
              <a:buFont typeface="Arial"/>
              <a:buChar char="•"/>
            </a:pPr>
            <a:r>
              <a: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“Look and feel” denotes questions about the concrete sensory experience of using an </a:t>
            </a:r>
            <a:r>
              <a:rPr lang="en-US" sz="14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arti</a:t>
            </a:r>
            <a:r>
              <a: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fact—what the user looks at, feels and hears while using it.</a:t>
            </a:r>
          </a:p>
          <a:p>
            <a:pPr>
              <a:buFont typeface="Arial"/>
              <a:buChar char="•"/>
            </a:pPr>
            <a:r>
              <a: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“Implementation” refers to questions about the techniques and components through which an artifact performs its function—the “nuts and bolts” of how it actually works.</a:t>
            </a: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9F45AC-1BFB-0B4B-8921-536A8A71A1A0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More interaction oriented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Psychological needs: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Autonomy – Independence |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Competence –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effectance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|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Relatedness – belongingness |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Self actualization – meaning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|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Security – control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|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Money – luxury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|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Physical thriving – bodily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|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Self-esteem – self respect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|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Pleasure - Stimulation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9F45AC-1BFB-0B4B-8921-536A8A71A1A0}" type="slidenum">
              <a:rPr lang="en-US" smtClean="0"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:</a:t>
            </a:r>
            <a:r>
              <a:rPr lang="en-US" baseline="0" dirty="0" smtClean="0"/>
              <a:t> </a:t>
            </a:r>
            <a:r>
              <a:rPr lang="en-US" dirty="0" smtClean="0"/>
              <a:t>meanings derived of whatever product</a:t>
            </a:r>
            <a:r>
              <a:rPr lang="en-US" baseline="0" dirty="0" smtClean="0"/>
              <a:t> attribute – understanding the links between formal product properties, experiential product properties, product benefits and characteristics of the person</a:t>
            </a:r>
          </a:p>
          <a:p>
            <a:endParaRPr lang="en-US" baseline="0" dirty="0" smtClean="0"/>
          </a:p>
          <a:p>
            <a:r>
              <a:rPr lang="en-US" baseline="0" dirty="0" smtClean="0"/>
              <a:t>Other example: possible ladder from a feature of a stereo system:</a:t>
            </a:r>
          </a:p>
          <a:p>
            <a:r>
              <a:rPr lang="en-US" baseline="0" dirty="0" smtClean="0"/>
              <a:t>Investigator: Please tell me something that you do/don’t like about this product:</a:t>
            </a:r>
          </a:p>
          <a:p>
            <a:r>
              <a:rPr lang="en-US" baseline="0" dirty="0" smtClean="0"/>
              <a:t> - Black </a:t>
            </a:r>
            <a:r>
              <a:rPr lang="en-US" baseline="0" dirty="0" err="1" smtClean="0"/>
              <a:t>colour</a:t>
            </a:r>
            <a:r>
              <a:rPr lang="en-US" baseline="0" dirty="0" smtClean="0"/>
              <a:t> -&gt; same </a:t>
            </a:r>
            <a:r>
              <a:rPr lang="en-US" baseline="0" dirty="0" err="1" smtClean="0"/>
              <a:t>colour</a:t>
            </a:r>
            <a:r>
              <a:rPr lang="en-US" baseline="0" dirty="0" smtClean="0"/>
              <a:t> as other stereos -&gt; Having the same </a:t>
            </a:r>
            <a:r>
              <a:rPr lang="en-US" baseline="0" dirty="0" err="1" smtClean="0"/>
              <a:t>colour</a:t>
            </a:r>
            <a:r>
              <a:rPr lang="en-US" baseline="0" dirty="0" smtClean="0"/>
              <a:t> as others is boring -&gt; expressing own tastes is important -&gt; expressing individuality is important…</a:t>
            </a:r>
          </a:p>
          <a:p>
            <a:endParaRPr lang="en-US" baseline="0" dirty="0" smtClean="0"/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9F45AC-1BFB-0B4B-8921-536A8A71A1A0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9F45AC-1BFB-0B4B-8921-536A8A71A1A0}" type="slidenum">
              <a:rPr lang="en-US" smtClean="0"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Users previous experiences</a:t>
            </a:r>
          </a:p>
          <a:p>
            <a:pPr lvl="1"/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Aim: to gather information about users’ prior experiences, expectations, and expertise concerning the product-to-be-tested (to serve later analysis of the moderating effects of these on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UX</a:t>
            </a:r>
            <a:r>
              <a:rPr lang="en-US" sz="2400" dirty="0" err="1" smtClean="0"/>
              <a:t>“Interaction</a:t>
            </a:r>
            <a:r>
              <a:rPr lang="en-US" sz="2400" dirty="0" smtClean="0"/>
              <a:t>” with prototypes</a:t>
            </a:r>
          </a:p>
          <a:p>
            <a:pPr lvl="1"/>
            <a:r>
              <a:rPr lang="en-US" sz="2000" dirty="0" smtClean="0"/>
              <a:t>Selection of task/scenario (relevance of KSP)</a:t>
            </a:r>
          </a:p>
          <a:p>
            <a:pPr lvl="1"/>
            <a:endParaRPr lang="en-US" sz="2000" dirty="0" smtClean="0"/>
          </a:p>
          <a:p>
            <a:pPr lvl="0"/>
            <a:r>
              <a:rPr lang="en-US" sz="2000" dirty="0" smtClean="0"/>
              <a:t>2. Executing task and thinking aloud</a:t>
            </a:r>
          </a:p>
          <a:p>
            <a:pPr lvl="0"/>
            <a:r>
              <a:rPr lang="en-US" sz="2000" dirty="0" smtClean="0"/>
              <a:t>	</a:t>
            </a:r>
          </a:p>
          <a:p>
            <a:pPr lvl="0"/>
            <a:r>
              <a:rPr lang="en-US" sz="2000" dirty="0" smtClean="0"/>
              <a:t>Simple post-use questionnaire</a:t>
            </a:r>
          </a:p>
          <a:p>
            <a:pPr lvl="1"/>
            <a:endParaRPr lang="en-US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Attribute elicitation</a:t>
            </a:r>
          </a:p>
          <a:p>
            <a:pPr lvl="1"/>
            <a:r>
              <a:rPr lang="en-US" sz="2000" dirty="0" smtClean="0"/>
              <a:t>Direct elicitation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Laddering meanings</a:t>
            </a:r>
          </a:p>
          <a:p>
            <a:pPr marL="857250" lvl="1" indent="-457200"/>
            <a:r>
              <a:rPr lang="en-US" sz="2000" dirty="0" smtClean="0"/>
              <a:t>Associations elicitation (images)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Sketching/acting ideal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9F45AC-1BFB-0B4B-8921-536A8A71A1A0}" type="slidenum">
              <a:rPr lang="en-US" smtClean="0"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Disadvantages</a:t>
            </a:r>
            <a:r>
              <a:rPr lang="en-US" baseline="0" dirty="0" smtClean="0"/>
              <a:t> of laddering: time consuming, and not remotely done. Demanding for participants: feeling pressured to justify their statements with rational explanations.</a:t>
            </a:r>
          </a:p>
          <a:p>
            <a:r>
              <a:rPr lang="en-US" dirty="0" err="1" smtClean="0"/>
              <a:t>vMood</a:t>
            </a:r>
            <a:r>
              <a:rPr lang="en-US" dirty="0" smtClean="0"/>
              <a:t> board: </a:t>
            </a:r>
            <a:r>
              <a:rPr lang="en-US" dirty="0" err="1" smtClean="0"/>
              <a:t>isual</a:t>
            </a:r>
            <a:r>
              <a:rPr lang="en-US" dirty="0" smtClean="0"/>
              <a:t> tool to quickly inform others of the overall 'feel' (or 'flow') that a designer is trying to achieve</a:t>
            </a: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9F45AC-1BFB-0B4B-8921-536A8A71A1A0}" type="slidenum">
              <a:rPr lang="en-US" smtClean="0"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dirty="0" smtClean="0"/>
              <a:t> Intrinsic/extrinsic value determine whether a product is valued as an end per se, or instrumental to help users accomplish certain ends.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dirty="0" smtClean="0"/>
              <a:t> The self-oriented/other-oriented dimension reflects the benefits the user obtains from its use itself or due to the responses it draws from others.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dirty="0" smtClean="0"/>
              <a:t> Active/reactive corresponds to whether there is a manipulation by the user or vice versa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9F45AC-1BFB-0B4B-8921-536A8A71A1A0}" type="slidenum">
              <a:rPr lang="en-US" smtClean="0"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57400" y="3886200"/>
            <a:ext cx="6400800" cy="1752600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A4339-489B-1349-966C-7D574647085D}" type="datetimeFigureOut">
              <a:rPr lang="en-US" smtClean="0"/>
              <a:pPr/>
              <a:t>6/16/10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10F27-4EDC-EE46-BF7E-D25A45570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A4339-489B-1349-966C-7D574647085D}" type="datetimeFigureOut">
              <a:rPr lang="en-US" smtClean="0"/>
              <a:pPr/>
              <a:t>6/16/10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10F27-4EDC-EE46-BF7E-D25A45570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A4339-489B-1349-966C-7D574647085D}" type="datetimeFigureOut">
              <a:rPr lang="en-US" smtClean="0"/>
              <a:pPr/>
              <a:t>6/16/10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10F27-4EDC-EE46-BF7E-D25A45570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A4339-489B-1349-966C-7D574647085D}" type="datetimeFigureOut">
              <a:rPr lang="en-US" smtClean="0"/>
              <a:pPr/>
              <a:t>6/16/10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10F27-4EDC-EE46-BF7E-D25A45570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A4339-489B-1349-966C-7D574647085D}" type="datetimeFigureOut">
              <a:rPr lang="en-US" smtClean="0"/>
              <a:pPr/>
              <a:t>6/16/10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10F27-4EDC-EE46-BF7E-D25A45570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A4339-489B-1349-966C-7D574647085D}" type="datetimeFigureOut">
              <a:rPr lang="en-US" smtClean="0"/>
              <a:pPr/>
              <a:t>6/16/10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10F27-4EDC-EE46-BF7E-D25A45570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A4339-489B-1349-966C-7D574647085D}" type="datetimeFigureOut">
              <a:rPr lang="en-US" smtClean="0"/>
              <a:pPr/>
              <a:t>6/16/10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10F27-4EDC-EE46-BF7E-D25A45570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A4339-489B-1349-966C-7D574647085D}" type="datetimeFigureOut">
              <a:rPr lang="en-US" smtClean="0"/>
              <a:pPr/>
              <a:t>6/16/10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10F27-4EDC-EE46-BF7E-D25A45570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i-FI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A4339-489B-1349-966C-7D574647085D}" type="datetimeFigureOut">
              <a:rPr lang="en-US" smtClean="0"/>
              <a:pPr/>
              <a:t>6/16/10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10F27-4EDC-EE46-BF7E-D25A45570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A4339-489B-1349-966C-7D574647085D}" type="datetimeFigureOut">
              <a:rPr lang="en-US" smtClean="0"/>
              <a:pPr/>
              <a:t>6/16/10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10F27-4EDC-EE46-BF7E-D25A45570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A4339-489B-1349-966C-7D574647085D}" type="datetimeFigureOut">
              <a:rPr lang="en-US" smtClean="0"/>
              <a:pPr/>
              <a:t>6/16/10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10F27-4EDC-EE46-BF7E-D25A45570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A4339-489B-1349-966C-7D574647085D}" type="datetimeFigureOut">
              <a:rPr lang="en-US" smtClean="0"/>
              <a:pPr/>
              <a:t>6/16/10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310F27-4EDC-EE46-BF7E-D25A455706BD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" y="1210435"/>
            <a:ext cx="8229600" cy="1588"/>
          </a:xfrm>
          <a:prstGeom prst="line">
            <a:avLst/>
          </a:prstGeom>
          <a:ln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030552" y="6553331"/>
            <a:ext cx="25760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chemeClr val="bg1">
                    <a:lumMod val="65000"/>
                  </a:schemeClr>
                </a:solidFill>
                <a:latin typeface="Helvetica Neue"/>
                <a:cs typeface="Helvetica Neue"/>
              </a:rPr>
              <a:t>UX Madness</a:t>
            </a:r>
            <a:r>
              <a:rPr lang="en-US" sz="1200" baseline="0" dirty="0" smtClean="0">
                <a:solidFill>
                  <a:schemeClr val="bg1">
                    <a:lumMod val="65000"/>
                  </a:schemeClr>
                </a:solidFill>
                <a:latin typeface="Helvetica Neue"/>
                <a:cs typeface="Helvetica Neue"/>
              </a:rPr>
              <a:t>– Preliminary Concept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Helvetica Neue"/>
              <a:cs typeface="Helvetica Neue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r" defTabSz="457200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Helvetica Neue"/>
          <a:ea typeface="+mj-ea"/>
          <a:cs typeface="Helvetica Neue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Helvetica Neue"/>
          <a:ea typeface="+mn-ea"/>
          <a:cs typeface="Helvetica Neue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Helvetica Neue"/>
          <a:ea typeface="+mn-ea"/>
          <a:cs typeface="Helvetica Neue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Helvetica Neue"/>
          <a:ea typeface="+mn-ea"/>
          <a:cs typeface="Helvetica Neue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Helvetica Neue"/>
          <a:ea typeface="+mn-ea"/>
          <a:cs typeface="Helvetica Neue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Helvetica Neue"/>
          <a:ea typeface="+mn-ea"/>
          <a:cs typeface="Helvetica Neue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4" Type="http://schemas.openxmlformats.org/officeDocument/2006/relationships/image" Target="../media/image10.jpeg"/><Relationship Id="rId5" Type="http://schemas.openxmlformats.org/officeDocument/2006/relationships/image" Target="../media/image11.jpeg"/><Relationship Id="rId6" Type="http://schemas.openxmlformats.org/officeDocument/2006/relationships/image" Target="../media/image12.jpeg"/><Relationship Id="rId7" Type="http://schemas.openxmlformats.org/officeDocument/2006/relationships/image" Target="../media/image13.jpeg"/><Relationship Id="rId8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UX Madness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Preliminary Concept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UXM?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User </a:t>
            </a:r>
            <a:r>
              <a:rPr lang="en-US" sz="2400" dirty="0" err="1" smtClean="0"/>
              <a:t>eXperience</a:t>
            </a:r>
            <a:r>
              <a:rPr lang="en-US" sz="2400" dirty="0" smtClean="0"/>
              <a:t> Madness (UXM) is a tool for evaluating UX in the early stages of Design.</a:t>
            </a:r>
          </a:p>
          <a:p>
            <a:pPr lvl="1"/>
            <a:r>
              <a:rPr lang="en-US" sz="2000" dirty="0" smtClean="0"/>
              <a:t>UXM is employed for getting the “right design” and the “design right</a:t>
            </a:r>
            <a:r>
              <a:rPr lang="en-US" sz="2000" dirty="0" smtClean="0"/>
              <a:t>”</a:t>
            </a:r>
          </a:p>
          <a:p>
            <a:pPr lvl="1">
              <a:buNone/>
            </a:pPr>
            <a:endParaRPr lang="en-US" sz="2000" dirty="0" smtClean="0"/>
          </a:p>
          <a:p>
            <a:r>
              <a:rPr lang="en-US" sz="2400" dirty="0" smtClean="0"/>
              <a:t>UXM informs design teams and contributes to UXX for monitoring a products UX-design in successive PD stages.</a:t>
            </a:r>
          </a:p>
          <a:p>
            <a:pPr lvl="1">
              <a:buNone/>
            </a:pPr>
            <a:endParaRPr lang="en-US" sz="2000" dirty="0" smtClean="0"/>
          </a:p>
          <a:p>
            <a:pPr lvl="1">
              <a:buNone/>
            </a:pPr>
            <a:endParaRPr lang="en-US" sz="2000" dirty="0" smtClean="0"/>
          </a:p>
          <a:p>
            <a:pPr lvl="2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UXM?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2400" dirty="0" smtClean="0"/>
              <a:t>UXM is flexible to accommodate different design questions</a:t>
            </a:r>
            <a:r>
              <a:rPr lang="en-US" sz="2400" dirty="0" smtClean="0"/>
              <a:t>.</a:t>
            </a:r>
          </a:p>
          <a:p>
            <a:pPr>
              <a:buNone/>
            </a:pPr>
            <a:endParaRPr lang="en-US" sz="2400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sz="2400" dirty="0" smtClean="0"/>
              <a:t>New functionality for users</a:t>
            </a:r>
          </a:p>
          <a:p>
            <a:pPr marL="1314450" lvl="2" indent="-457200"/>
            <a:r>
              <a:rPr lang="en-US" sz="2000" dirty="0" smtClean="0"/>
              <a:t>What role should it play in the users lives?</a:t>
            </a:r>
          </a:p>
          <a:p>
            <a:pPr marL="1314450" lvl="2" indent="-457200"/>
            <a:r>
              <a:rPr lang="en-US" sz="2000" dirty="0" smtClean="0"/>
              <a:t>What features are needed to support it</a:t>
            </a:r>
            <a:r>
              <a:rPr lang="en-US" sz="2000" dirty="0" smtClean="0"/>
              <a:t>?</a:t>
            </a:r>
          </a:p>
          <a:p>
            <a:pPr marL="1314450" lvl="2" indent="-457200">
              <a:buNone/>
            </a:pPr>
            <a:endParaRPr lang="en-US" sz="2000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sz="2400" dirty="0" smtClean="0"/>
              <a:t>Presenting functionality in a new way</a:t>
            </a:r>
          </a:p>
          <a:p>
            <a:pPr marL="1314450" lvl="2" indent="-457200"/>
            <a:r>
              <a:rPr lang="en-US" sz="2000" dirty="0" smtClean="0"/>
              <a:t>How the artifact will look and feel</a:t>
            </a:r>
          </a:p>
          <a:p>
            <a:pPr marL="1314450" lvl="2" indent="-457200">
              <a:buNone/>
            </a:pPr>
            <a:endParaRPr lang="en-US" sz="1600" dirty="0" smtClean="0"/>
          </a:p>
          <a:p>
            <a:pPr marL="1314450" lvl="2" indent="-457200"/>
            <a:endParaRPr lang="en-US" sz="1600" dirty="0" smtClean="0"/>
          </a:p>
          <a:p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does UXM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UXM evaluates against targets set by UX Profiler</a:t>
            </a:r>
          </a:p>
          <a:p>
            <a:pPr lvl="1"/>
            <a:r>
              <a:rPr lang="en-US" sz="2000" dirty="0" smtClean="0"/>
              <a:t>identifying perceived salient attributes and linking those to personal meaning</a:t>
            </a:r>
          </a:p>
          <a:p>
            <a:pPr lvl="1"/>
            <a:r>
              <a:rPr lang="en-US" sz="2000" dirty="0" smtClean="0"/>
              <a:t>Comparison</a:t>
            </a:r>
            <a:r>
              <a:rPr lang="en-US" sz="2000" dirty="0" smtClean="0"/>
              <a:t> of results with </a:t>
            </a:r>
            <a:r>
              <a:rPr lang="en-US" sz="2000" dirty="0" smtClean="0"/>
              <a:t>predefined targets</a:t>
            </a:r>
          </a:p>
          <a:p>
            <a:pPr lvl="1"/>
            <a:endParaRPr lang="en-US" sz="2000" dirty="0" smtClean="0"/>
          </a:p>
          <a:p>
            <a:r>
              <a:rPr lang="en-US" sz="2400" dirty="0" smtClean="0"/>
              <a:t>UXM produces user feedback on evolving design</a:t>
            </a:r>
          </a:p>
          <a:p>
            <a:pPr lvl="1"/>
            <a:r>
              <a:rPr lang="en-US" sz="2000" dirty="0" smtClean="0"/>
              <a:t>Critiquing prototypes on alternate design directions</a:t>
            </a:r>
          </a:p>
          <a:p>
            <a:pPr lvl="1"/>
            <a:r>
              <a:rPr lang="en-US" sz="2000" dirty="0" smtClean="0"/>
              <a:t>Providing suggestions for further development</a:t>
            </a:r>
          </a:p>
          <a:p>
            <a:pPr lvl="1">
              <a:buNone/>
            </a:pPr>
            <a:endParaRPr lang="en-US" sz="2000" dirty="0" smtClean="0"/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Prerequisites for UXM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Identification phase for product opportunity completed</a:t>
            </a:r>
            <a:endParaRPr lang="en-US" sz="2400" dirty="0" smtClean="0"/>
          </a:p>
          <a:p>
            <a:r>
              <a:rPr lang="en-US" sz="2400" dirty="0" smtClean="0"/>
              <a:t>Defined preliminary UX targets/criteria</a:t>
            </a:r>
          </a:p>
          <a:p>
            <a:r>
              <a:rPr lang="en-US" sz="2400" dirty="0" smtClean="0"/>
              <a:t>First</a:t>
            </a:r>
            <a:r>
              <a:rPr lang="en-US" sz="2400" dirty="0" smtClean="0"/>
              <a:t> prototypes available</a:t>
            </a:r>
          </a:p>
          <a:p>
            <a:pPr lvl="1"/>
            <a:r>
              <a:rPr lang="en-US" sz="2000" dirty="0" smtClean="0"/>
              <a:t>Different </a:t>
            </a:r>
            <a:r>
              <a:rPr lang="en-US" sz="2000" dirty="0" smtClean="0"/>
              <a:t>alternatives</a:t>
            </a:r>
            <a:endParaRPr lang="en-US" sz="2400" dirty="0" smtClean="0"/>
          </a:p>
          <a:p>
            <a:pPr lvl="1"/>
            <a:r>
              <a:rPr lang="en-US" sz="2000" dirty="0" smtClean="0"/>
              <a:t>Level of prototype does not matter</a:t>
            </a:r>
          </a:p>
          <a:p>
            <a:pPr lvl="2"/>
            <a:r>
              <a:rPr lang="en-US" sz="1600" dirty="0" smtClean="0"/>
              <a:t>level of resolution: amount of detail</a:t>
            </a:r>
          </a:p>
          <a:p>
            <a:pPr lvl="2"/>
            <a:r>
              <a:rPr lang="en-US" sz="1600" dirty="0" smtClean="0"/>
              <a:t>level of fidelity: closeness to eventual </a:t>
            </a:r>
            <a:r>
              <a:rPr lang="en-US" sz="1600" dirty="0" smtClean="0"/>
              <a:t>design</a:t>
            </a:r>
          </a:p>
          <a:p>
            <a:pPr lvl="2">
              <a:buNone/>
            </a:pPr>
            <a:endParaRPr lang="en-US" sz="1600" dirty="0" smtClean="0"/>
          </a:p>
          <a:p>
            <a:pPr>
              <a:buNone/>
            </a:pPr>
            <a:r>
              <a:rPr lang="en-US" sz="2000" i="1" dirty="0" smtClean="0"/>
              <a:t>We </a:t>
            </a:r>
            <a:r>
              <a:rPr lang="en-US" sz="2000" i="1" dirty="0" smtClean="0"/>
              <a:t>define a prototype as any representation of a design idea, regardless of the medium.</a:t>
            </a:r>
          </a:p>
          <a:p>
            <a:pPr lvl="2"/>
            <a:endParaRPr lang="en-US" sz="1600" dirty="0" smtClean="0"/>
          </a:p>
          <a:p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realm of </a:t>
            </a:r>
            <a:r>
              <a:rPr lang="en-US" dirty="0" smtClean="0"/>
              <a:t>UXM…</a:t>
            </a:r>
            <a:endParaRPr lang="en-US" dirty="0"/>
          </a:p>
        </p:txBody>
      </p:sp>
      <p:pic>
        <p:nvPicPr>
          <p:cNvPr id="10" name="Content Placeholder 9" descr="UXM_Realm_Process1.pn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15770" y="4916062"/>
            <a:ext cx="6087059" cy="1362501"/>
          </a:xfrm>
        </p:spPr>
      </p:pic>
      <p:sp>
        <p:nvSpPr>
          <p:cNvPr id="15" name="Content Placeholder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ea typeface="+mn-ea"/>
                <a:cs typeface="Helvetica Neue"/>
              </a:rPr>
              <a:t>… in the UX Process: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elvetica Neue"/>
              <a:ea typeface="+mn-ea"/>
              <a:cs typeface="Helvetica Neue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ea typeface="+mn-ea"/>
                <a:cs typeface="Helvetica Neue"/>
              </a:rPr>
              <a:t>UXM evaluates ideas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elvetica Neue"/>
              <a:ea typeface="+mn-ea"/>
              <a:cs typeface="Helvetica Neue"/>
            </a:endParaRP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ea typeface="+mn-ea"/>
                <a:cs typeface="Helvetica Neue"/>
              </a:rPr>
              <a:t>Early prototypes: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ea typeface="+mn-ea"/>
                <a:cs typeface="Helvetica Neue"/>
              </a:rPr>
              <a:t> storyboards, videos, etc…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elvetica Neue"/>
              <a:ea typeface="+mn-ea"/>
              <a:cs typeface="Helvetica Neue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ea typeface="+mn-ea"/>
                <a:cs typeface="Helvetica Neue"/>
              </a:rPr>
              <a:t>UXM evaluates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ea typeface="+mn-ea"/>
                <a:cs typeface="Helvetica Neue"/>
              </a:rPr>
              <a:t> concepts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elvetica Neue"/>
              <a:ea typeface="+mn-ea"/>
              <a:cs typeface="Helvetica Neue"/>
            </a:endParaRP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r>
              <a:rPr lang="en-US" sz="2000" noProof="0" dirty="0" smtClean="0">
                <a:latin typeface="Helvetica Neue"/>
                <a:cs typeface="Helvetica Neue"/>
              </a:rPr>
              <a:t>Simulating solution alternatives: Paper prototypes, Wizard of Oz, </a:t>
            </a:r>
            <a:r>
              <a:rPr lang="en-US" sz="2000" dirty="0" smtClean="0">
                <a:latin typeface="Helvetica Neue"/>
                <a:cs typeface="Helvetica Neue"/>
              </a:rPr>
              <a:t>Flash prototypes, etc…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elvetica Neue"/>
              <a:ea typeface="+mn-ea"/>
              <a:cs typeface="Helvetica Neue"/>
            </a:endParaRP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elvetica Neue"/>
              <a:ea typeface="+mn-ea"/>
              <a:cs typeface="Helvetica Neue"/>
            </a:endParaRP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elvetica Neue"/>
              <a:ea typeface="+mn-ea"/>
              <a:cs typeface="Helvetica Neue"/>
            </a:endParaRPr>
          </a:p>
        </p:txBody>
      </p:sp>
      <p:pic>
        <p:nvPicPr>
          <p:cNvPr id="16" name="Picture 15" descr="UX_PD_Process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5770" y="4916062"/>
            <a:ext cx="6087059" cy="1362501"/>
          </a:xfrm>
          <a:prstGeom prst="rect">
            <a:avLst/>
          </a:prstGeom>
        </p:spPr>
      </p:pic>
      <p:pic>
        <p:nvPicPr>
          <p:cNvPr id="17" name="Picture 16" descr="UXM_Realm_Process2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5770" y="4916062"/>
            <a:ext cx="6087059" cy="13625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 bldLvl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realm of </a:t>
            </a:r>
            <a:r>
              <a:rPr lang="en-US" dirty="0" smtClean="0"/>
              <a:t>UXM…</a:t>
            </a:r>
            <a:endParaRPr lang="en-US" dirty="0"/>
          </a:p>
        </p:txBody>
      </p:sp>
      <p:pic>
        <p:nvPicPr>
          <p:cNvPr id="6" name="Content Placeholder 5" descr="UXM_Realms.pn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806246" y="2607425"/>
            <a:ext cx="5506107" cy="2821825"/>
          </a:xfrm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ea typeface="+mn-ea"/>
                <a:cs typeface="Helvetica Neue"/>
              </a:rPr>
              <a:t>… concerning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ea typeface="+mn-ea"/>
                <a:cs typeface="Helvetica Neue"/>
              </a:rPr>
              <a:t> the solution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ea typeface="+mn-ea"/>
                <a:cs typeface="Helvetica Neue"/>
              </a:rPr>
              <a:t>: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elvetica Neue"/>
              <a:ea typeface="+mn-ea"/>
              <a:cs typeface="Helvetica Neue"/>
            </a:endParaRP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elvetica Neue"/>
              <a:ea typeface="+mn-ea"/>
              <a:cs typeface="Helvetica Neue"/>
            </a:endParaRPr>
          </a:p>
        </p:txBody>
      </p:sp>
      <p:pic>
        <p:nvPicPr>
          <p:cNvPr id="11" name="Picture 10" descr="UXM_Realms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6246" y="2329836"/>
            <a:ext cx="5496168" cy="372464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032500" y="6311900"/>
            <a:ext cx="3098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i="1" dirty="0" smtClean="0">
                <a:latin typeface="Helvetica Neue Light"/>
                <a:cs typeface="Helvetica Neue Light"/>
              </a:rPr>
              <a:t>Model adapted from </a:t>
            </a:r>
            <a:r>
              <a:rPr lang="en-US" sz="1200" i="1" dirty="0" err="1" smtClean="0">
                <a:latin typeface="Helvetica Neue Light"/>
                <a:cs typeface="Helvetica Neue Light"/>
              </a:rPr>
              <a:t>Houd</a:t>
            </a:r>
            <a:r>
              <a:rPr lang="en-US" sz="1200" i="1" dirty="0" smtClean="0">
                <a:latin typeface="Helvetica Neue Light"/>
                <a:cs typeface="Helvetica Neue Light"/>
              </a:rPr>
              <a:t> and Hill (1997)</a:t>
            </a:r>
            <a:endParaRPr lang="en-US" sz="1200" i="1" dirty="0">
              <a:latin typeface="Helvetica Neue Light"/>
              <a:cs typeface="Helvetica Neue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 bldLvl="2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Eliciting personal meaning</a:t>
            </a:r>
            <a:endParaRPr lang="en-US" dirty="0"/>
          </a:p>
        </p:txBody>
      </p:sp>
      <p:pic>
        <p:nvPicPr>
          <p:cNvPr id="6" name="Content Placeholder 3" descr="Ladder_short.png"/>
          <p:cNvPicPr>
            <a:picLocks noChangeAspect="1"/>
          </p:cNvPicPr>
          <p:nvPr/>
        </p:nvPicPr>
        <p:blipFill>
          <a:blip r:embed="rId3"/>
          <a:srcRect l="-7047" r="-7047"/>
          <a:stretch>
            <a:fillRect/>
          </a:stretch>
        </p:blipFill>
        <p:spPr>
          <a:xfrm>
            <a:off x="-774700" y="3312374"/>
            <a:ext cx="5588000" cy="307318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33401" y="5050971"/>
            <a:ext cx="2908300" cy="3385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Helvetica Neue Medium"/>
                <a:cs typeface="Helvetica Neue Medium"/>
              </a:rPr>
              <a:t>Motor goals / operation</a:t>
            </a:r>
            <a:endParaRPr lang="en-US" sz="1600" dirty="0">
              <a:latin typeface="Helvetica Neue Medium"/>
              <a:cs typeface="Helvetica Neue Medium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733401" y="4336701"/>
            <a:ext cx="2908300" cy="714271"/>
            <a:chOff x="2733401" y="4336701"/>
            <a:chExt cx="2908300" cy="714271"/>
          </a:xfrm>
        </p:grpSpPr>
        <p:cxnSp>
          <p:nvCxnSpPr>
            <p:cNvPr id="9" name="Straight Arrow Connector 8"/>
            <p:cNvCxnSpPr/>
            <p:nvPr/>
          </p:nvCxnSpPr>
          <p:spPr>
            <a:xfrm rot="5400000">
              <a:off x="4026701" y="4882183"/>
              <a:ext cx="335991" cy="1588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2733401" y="4336701"/>
              <a:ext cx="2908300" cy="33855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 smtClean="0">
                  <a:latin typeface="Helvetica Neue Medium"/>
                  <a:cs typeface="Helvetica Neue Medium"/>
                </a:rPr>
                <a:t>Do goals / action</a:t>
              </a:r>
              <a:endParaRPr lang="en-US" sz="1600" dirty="0">
                <a:latin typeface="Helvetica Neue Medium"/>
                <a:cs typeface="Helvetica Neue Medium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733401" y="3647693"/>
            <a:ext cx="2908300" cy="714271"/>
            <a:chOff x="2733401" y="3647693"/>
            <a:chExt cx="2908300" cy="714271"/>
          </a:xfrm>
        </p:grpSpPr>
        <p:cxnSp>
          <p:nvCxnSpPr>
            <p:cNvPr id="12" name="Straight Arrow Connector 11"/>
            <p:cNvCxnSpPr/>
            <p:nvPr/>
          </p:nvCxnSpPr>
          <p:spPr>
            <a:xfrm rot="5400000">
              <a:off x="4025113" y="4193175"/>
              <a:ext cx="335991" cy="1588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2733401" y="3647693"/>
              <a:ext cx="2908300" cy="33855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 smtClean="0">
                  <a:latin typeface="Helvetica Neue Medium"/>
                  <a:cs typeface="Helvetica Neue Medium"/>
                </a:rPr>
                <a:t>Be goals / motives</a:t>
              </a:r>
              <a:endParaRPr lang="en-US" sz="1600" dirty="0">
                <a:latin typeface="Helvetica Neue Medium"/>
                <a:cs typeface="Helvetica Neue Medium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6045200" y="5050971"/>
            <a:ext cx="2908300" cy="33855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tx1"/>
                </a:solidFill>
                <a:latin typeface="Helvetica Neue Medium"/>
                <a:cs typeface="Helvetica Neue Medium"/>
              </a:rPr>
              <a:t>Click button</a:t>
            </a:r>
            <a:endParaRPr lang="en-US" sz="1600" dirty="0">
              <a:solidFill>
                <a:schemeClr val="tx1"/>
              </a:solidFill>
              <a:latin typeface="Helvetica Neue Medium"/>
              <a:cs typeface="Helvetica Neue Medium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6045200" y="4336701"/>
            <a:ext cx="2908300" cy="714271"/>
            <a:chOff x="6045200" y="4336701"/>
            <a:chExt cx="2908300" cy="714271"/>
          </a:xfrm>
        </p:grpSpPr>
        <p:sp>
          <p:nvSpPr>
            <p:cNvPr id="16" name="TextBox 15"/>
            <p:cNvSpPr txBox="1"/>
            <p:nvPr/>
          </p:nvSpPr>
          <p:spPr>
            <a:xfrm>
              <a:off x="6045200" y="4336701"/>
              <a:ext cx="2908300" cy="33855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  <a:latin typeface="Helvetica Neue Medium"/>
                  <a:cs typeface="Helvetica Neue Medium"/>
                </a:rPr>
                <a:t>Making a phone call</a:t>
              </a:r>
              <a:endParaRPr lang="en-US" sz="1600" dirty="0">
                <a:solidFill>
                  <a:srgbClr val="000000"/>
                </a:solidFill>
                <a:latin typeface="Helvetica Neue Medium"/>
                <a:cs typeface="Helvetica Neue Medium"/>
              </a:endParaRPr>
            </a:p>
          </p:txBody>
        </p:sp>
        <p:cxnSp>
          <p:nvCxnSpPr>
            <p:cNvPr id="17" name="Straight Arrow Connector 16"/>
            <p:cNvCxnSpPr/>
            <p:nvPr/>
          </p:nvCxnSpPr>
          <p:spPr>
            <a:xfrm rot="5400000">
              <a:off x="7332153" y="4882183"/>
              <a:ext cx="335991" cy="1588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>
            <a:off x="6045200" y="3647693"/>
            <a:ext cx="2908300" cy="714271"/>
            <a:chOff x="6045200" y="3647693"/>
            <a:chExt cx="2908300" cy="714271"/>
          </a:xfrm>
        </p:grpSpPr>
        <p:sp>
          <p:nvSpPr>
            <p:cNvPr id="19" name="TextBox 18"/>
            <p:cNvSpPr txBox="1"/>
            <p:nvPr/>
          </p:nvSpPr>
          <p:spPr>
            <a:xfrm>
              <a:off x="6045200" y="3647693"/>
              <a:ext cx="2908300" cy="33855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  <a:latin typeface="Helvetica Neue Medium"/>
                  <a:cs typeface="Helvetica Neue Medium"/>
                </a:rPr>
                <a:t>Being close to </a:t>
              </a:r>
              <a:r>
                <a:rPr lang="en-US" sz="1600" dirty="0" err="1" smtClean="0">
                  <a:solidFill>
                    <a:srgbClr val="000000"/>
                  </a:solidFill>
                  <a:latin typeface="Helvetica Neue Medium"/>
                  <a:cs typeface="Helvetica Neue Medium"/>
                </a:rPr>
                <a:t>s.o</a:t>
              </a:r>
              <a:r>
                <a:rPr lang="en-US" sz="1600" dirty="0" smtClean="0">
                  <a:solidFill>
                    <a:srgbClr val="000000"/>
                  </a:solidFill>
                  <a:latin typeface="Helvetica Neue Medium"/>
                  <a:cs typeface="Helvetica Neue Medium"/>
                </a:rPr>
                <a:t>.</a:t>
              </a:r>
              <a:endParaRPr lang="en-US" sz="1600" dirty="0">
                <a:solidFill>
                  <a:srgbClr val="000000"/>
                </a:solidFill>
                <a:latin typeface="Helvetica Neue Medium"/>
                <a:cs typeface="Helvetica Neue Medium"/>
              </a:endParaRPr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 rot="5400000">
              <a:off x="7330565" y="4193175"/>
              <a:ext cx="335991" cy="1588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extBox 20"/>
          <p:cNvSpPr txBox="1"/>
          <p:nvPr/>
        </p:nvSpPr>
        <p:spPr>
          <a:xfrm>
            <a:off x="6045200" y="6311900"/>
            <a:ext cx="3098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i="1" dirty="0" smtClean="0">
                <a:latin typeface="Helvetica Neue Light"/>
                <a:cs typeface="Helvetica Neue Light"/>
              </a:rPr>
              <a:t>Model adapted from </a:t>
            </a:r>
            <a:r>
              <a:rPr lang="en-US" sz="1200" i="1" dirty="0" err="1" smtClean="0">
                <a:latin typeface="Helvetica Neue Light"/>
                <a:cs typeface="Helvetica Neue Light"/>
              </a:rPr>
              <a:t>Hassenzahl</a:t>
            </a:r>
            <a:r>
              <a:rPr lang="en-US" sz="1200" i="1" dirty="0" smtClean="0">
                <a:latin typeface="Helvetica Neue Light"/>
                <a:cs typeface="Helvetica Neue Light"/>
              </a:rPr>
              <a:t> (2010)</a:t>
            </a:r>
            <a:endParaRPr lang="en-US" sz="1200" i="1" dirty="0">
              <a:latin typeface="Helvetica Neue Light"/>
              <a:cs typeface="Helvetica Neue Ligh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807224" y="5020193"/>
            <a:ext cx="904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Helvetica Neue"/>
                <a:cs typeface="Helvetica Neue"/>
              </a:rPr>
              <a:t>What?</a:t>
            </a:r>
            <a:endParaRPr lang="en-US" i="1" dirty="0">
              <a:latin typeface="Helvetica Neue"/>
              <a:cs typeface="Helvetica Neue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888707" y="3616915"/>
            <a:ext cx="823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Helvetica Neue"/>
                <a:cs typeface="Helvetica Neue"/>
              </a:rPr>
              <a:t>Why?</a:t>
            </a:r>
            <a:endParaRPr lang="en-US" i="1" dirty="0">
              <a:latin typeface="Helvetica Neue"/>
              <a:cs typeface="Helvetica Neue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867468" y="4305923"/>
            <a:ext cx="844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Helvetica Neue"/>
                <a:cs typeface="Helvetica Neue"/>
              </a:rPr>
              <a:t>How?</a:t>
            </a:r>
            <a:endParaRPr lang="en-US" i="1" dirty="0">
              <a:latin typeface="Helvetica Neue"/>
              <a:cs typeface="Helvetica Neu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8195 0 " pathEditMode="relative" ptsTypes="AA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8195 0 " pathEditMode="relative" ptsTypes="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8195 0 " pathEditMode="relative" ptsTypes="AA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8195 0 " pathEditMode="relative" ptsTypes="AA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8195 0 " pathEditMode="relative" ptsTypes="AA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8195 0 " pathEditMode="relative" ptsTypes="AA">
                                      <p:cBhvr>
                                        <p:cTn id="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14" grpId="0" animBg="1"/>
      <p:bldP spid="14" grpId="1" animBg="1"/>
      <p:bldP spid="21" grpId="0"/>
      <p:bldP spid="22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Eliciting personal meanings</a:t>
            </a:r>
            <a:endParaRPr lang="en-US" dirty="0"/>
          </a:p>
        </p:txBody>
      </p:sp>
      <p:pic>
        <p:nvPicPr>
          <p:cNvPr id="4" name="Picture 3" descr="Ladd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92100" y="1733327"/>
            <a:ext cx="4479651" cy="462925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33401" y="5050971"/>
            <a:ext cx="2908300" cy="3385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Helvetica Neue Medium"/>
                <a:cs typeface="Helvetica Neue Medium"/>
              </a:rPr>
              <a:t>Concrete attributes</a:t>
            </a:r>
            <a:endParaRPr lang="en-US" sz="1600" dirty="0">
              <a:latin typeface="Helvetica Neue Medium"/>
              <a:cs typeface="Helvetica Neue Medium"/>
            </a:endParaRPr>
          </a:p>
        </p:txBody>
      </p:sp>
      <p:grpSp>
        <p:nvGrpSpPr>
          <p:cNvPr id="64" name="Group 63"/>
          <p:cNvGrpSpPr/>
          <p:nvPr/>
        </p:nvGrpSpPr>
        <p:grpSpPr>
          <a:xfrm>
            <a:off x="2733401" y="4336701"/>
            <a:ext cx="2908300" cy="714271"/>
            <a:chOff x="2733401" y="4336701"/>
            <a:chExt cx="2908300" cy="714271"/>
          </a:xfrm>
        </p:grpSpPr>
        <p:cxnSp>
          <p:nvCxnSpPr>
            <p:cNvPr id="22" name="Straight Arrow Connector 21"/>
            <p:cNvCxnSpPr/>
            <p:nvPr/>
          </p:nvCxnSpPr>
          <p:spPr>
            <a:xfrm rot="5400000">
              <a:off x="4026701" y="4882183"/>
              <a:ext cx="335991" cy="1588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2733401" y="4336701"/>
              <a:ext cx="2908300" cy="33855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 smtClean="0">
                  <a:latin typeface="Helvetica Neue Medium"/>
                  <a:cs typeface="Helvetica Neue Medium"/>
                </a:rPr>
                <a:t>Abstract attributes</a:t>
              </a:r>
              <a:endParaRPr lang="en-US" sz="1600" dirty="0">
                <a:latin typeface="Helvetica Neue Medium"/>
                <a:cs typeface="Helvetica Neue Medium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2733401" y="3647693"/>
            <a:ext cx="2908300" cy="714271"/>
            <a:chOff x="2733401" y="3647693"/>
            <a:chExt cx="2908300" cy="714271"/>
          </a:xfrm>
        </p:grpSpPr>
        <p:cxnSp>
          <p:nvCxnSpPr>
            <p:cNvPr id="21" name="Straight Arrow Connector 20"/>
            <p:cNvCxnSpPr/>
            <p:nvPr/>
          </p:nvCxnSpPr>
          <p:spPr>
            <a:xfrm rot="5400000">
              <a:off x="4025113" y="4193175"/>
              <a:ext cx="335991" cy="1588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>
              <a:off x="2733401" y="3647693"/>
              <a:ext cx="2908300" cy="33855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 smtClean="0">
                  <a:latin typeface="Helvetica Neue Medium"/>
                  <a:cs typeface="Helvetica Neue Medium"/>
                </a:rPr>
                <a:t>Functional consequence</a:t>
              </a:r>
              <a:endParaRPr lang="en-US" sz="1600" dirty="0">
                <a:latin typeface="Helvetica Neue Medium"/>
                <a:cs typeface="Helvetica Neue Medium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2733401" y="2934094"/>
            <a:ext cx="2908300" cy="714271"/>
            <a:chOff x="2733401" y="2934094"/>
            <a:chExt cx="2908300" cy="714271"/>
          </a:xfrm>
        </p:grpSpPr>
        <p:cxnSp>
          <p:nvCxnSpPr>
            <p:cNvPr id="20" name="Straight Arrow Connector 19"/>
            <p:cNvCxnSpPr/>
            <p:nvPr/>
          </p:nvCxnSpPr>
          <p:spPr>
            <a:xfrm rot="5400000">
              <a:off x="4023525" y="3479576"/>
              <a:ext cx="335991" cy="1588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2733401" y="2934094"/>
              <a:ext cx="2908300" cy="33855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 smtClean="0">
                  <a:latin typeface="Helvetica Neue Medium"/>
                  <a:cs typeface="Helvetica Neue Medium"/>
                </a:rPr>
                <a:t>Psycho-socio consequence</a:t>
              </a:r>
              <a:endParaRPr lang="en-US" sz="1600" dirty="0">
                <a:latin typeface="Helvetica Neue Medium"/>
                <a:cs typeface="Helvetica Neue Medium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2733401" y="2209415"/>
            <a:ext cx="2908300" cy="714271"/>
            <a:chOff x="2733401" y="2209415"/>
            <a:chExt cx="2908300" cy="714271"/>
          </a:xfrm>
        </p:grpSpPr>
        <p:cxnSp>
          <p:nvCxnSpPr>
            <p:cNvPr id="19" name="Straight Arrow Connector 18"/>
            <p:cNvCxnSpPr/>
            <p:nvPr/>
          </p:nvCxnSpPr>
          <p:spPr>
            <a:xfrm rot="5400000">
              <a:off x="4021937" y="2754897"/>
              <a:ext cx="335991" cy="1588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2733401" y="2209415"/>
              <a:ext cx="2908300" cy="33855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 smtClean="0">
                  <a:latin typeface="Helvetica Neue Medium"/>
                  <a:cs typeface="Helvetica Neue Medium"/>
                </a:rPr>
                <a:t>Instrumental value</a:t>
              </a:r>
              <a:endParaRPr lang="en-US" sz="1600" dirty="0">
                <a:latin typeface="Helvetica Neue Medium"/>
                <a:cs typeface="Helvetica Neue Medium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2733401" y="1493387"/>
            <a:ext cx="2908300" cy="716029"/>
            <a:chOff x="2733401" y="1493387"/>
            <a:chExt cx="2908300" cy="716029"/>
          </a:xfrm>
        </p:grpSpPr>
        <p:sp>
          <p:nvSpPr>
            <p:cNvPr id="11" name="TextBox 10"/>
            <p:cNvSpPr txBox="1"/>
            <p:nvPr/>
          </p:nvSpPr>
          <p:spPr>
            <a:xfrm>
              <a:off x="2733401" y="1493387"/>
              <a:ext cx="2908300" cy="33855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 smtClean="0">
                  <a:latin typeface="Helvetica Neue Medium"/>
                  <a:cs typeface="Helvetica Neue Medium"/>
                </a:rPr>
                <a:t>Terminal value</a:t>
              </a:r>
              <a:endParaRPr lang="en-US" sz="1600" dirty="0">
                <a:latin typeface="Helvetica Neue Medium"/>
                <a:cs typeface="Helvetica Neue Medium"/>
              </a:endParaRPr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 rot="5400000">
              <a:off x="4020349" y="2040627"/>
              <a:ext cx="335991" cy="1588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" name="TextBox 46"/>
          <p:cNvSpPr txBox="1"/>
          <p:nvPr/>
        </p:nvSpPr>
        <p:spPr>
          <a:xfrm>
            <a:off x="6045200" y="5050971"/>
            <a:ext cx="2908300" cy="33855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tx1"/>
                </a:solidFill>
                <a:latin typeface="Helvetica Neue Medium"/>
                <a:cs typeface="Helvetica Neue Medium"/>
              </a:rPr>
              <a:t>Salad</a:t>
            </a:r>
            <a:endParaRPr lang="en-US" sz="1600" dirty="0">
              <a:solidFill>
                <a:schemeClr val="tx1"/>
              </a:solidFill>
              <a:latin typeface="Helvetica Neue Medium"/>
              <a:cs typeface="Helvetica Neue Medium"/>
            </a:endParaRPr>
          </a:p>
        </p:txBody>
      </p:sp>
      <p:grpSp>
        <p:nvGrpSpPr>
          <p:cNvPr id="69" name="Group 68"/>
          <p:cNvGrpSpPr/>
          <p:nvPr/>
        </p:nvGrpSpPr>
        <p:grpSpPr>
          <a:xfrm>
            <a:off x="6045200" y="4336701"/>
            <a:ext cx="2908300" cy="714271"/>
            <a:chOff x="6045200" y="4336701"/>
            <a:chExt cx="2908300" cy="714271"/>
          </a:xfrm>
        </p:grpSpPr>
        <p:sp>
          <p:nvSpPr>
            <p:cNvPr id="46" name="TextBox 45"/>
            <p:cNvSpPr txBox="1"/>
            <p:nvPr/>
          </p:nvSpPr>
          <p:spPr>
            <a:xfrm>
              <a:off x="6045200" y="4336701"/>
              <a:ext cx="2908300" cy="33855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  <a:latin typeface="Helvetica Neue Medium"/>
                  <a:cs typeface="Helvetica Neue Medium"/>
                </a:rPr>
                <a:t>Fat free</a:t>
              </a:r>
              <a:endParaRPr lang="en-US" sz="1600" dirty="0">
                <a:solidFill>
                  <a:srgbClr val="000000"/>
                </a:solidFill>
                <a:latin typeface="Helvetica Neue Medium"/>
                <a:cs typeface="Helvetica Neue Medium"/>
              </a:endParaRPr>
            </a:p>
          </p:txBody>
        </p:sp>
        <p:cxnSp>
          <p:nvCxnSpPr>
            <p:cNvPr id="57" name="Straight Arrow Connector 56"/>
            <p:cNvCxnSpPr/>
            <p:nvPr/>
          </p:nvCxnSpPr>
          <p:spPr>
            <a:xfrm rot="5400000">
              <a:off x="7332153" y="4882183"/>
              <a:ext cx="335991" cy="1588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Group 69"/>
          <p:cNvGrpSpPr/>
          <p:nvPr/>
        </p:nvGrpSpPr>
        <p:grpSpPr>
          <a:xfrm>
            <a:off x="6045200" y="3647693"/>
            <a:ext cx="2908300" cy="714271"/>
            <a:chOff x="6045200" y="3647693"/>
            <a:chExt cx="2908300" cy="714271"/>
          </a:xfrm>
        </p:grpSpPr>
        <p:sp>
          <p:nvSpPr>
            <p:cNvPr id="45" name="TextBox 44"/>
            <p:cNvSpPr txBox="1"/>
            <p:nvPr/>
          </p:nvSpPr>
          <p:spPr>
            <a:xfrm>
              <a:off x="6045200" y="3647693"/>
              <a:ext cx="2908300" cy="33855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  <a:latin typeface="Helvetica Neue Medium"/>
                  <a:cs typeface="Helvetica Neue Medium"/>
                </a:rPr>
                <a:t>Eating healthy</a:t>
              </a:r>
              <a:endParaRPr lang="en-US" sz="1600" dirty="0">
                <a:solidFill>
                  <a:srgbClr val="000000"/>
                </a:solidFill>
                <a:latin typeface="Helvetica Neue Medium"/>
                <a:cs typeface="Helvetica Neue Medium"/>
              </a:endParaRPr>
            </a:p>
          </p:txBody>
        </p:sp>
        <p:cxnSp>
          <p:nvCxnSpPr>
            <p:cNvPr id="58" name="Straight Arrow Connector 57"/>
            <p:cNvCxnSpPr/>
            <p:nvPr/>
          </p:nvCxnSpPr>
          <p:spPr>
            <a:xfrm rot="5400000">
              <a:off x="7330565" y="4193175"/>
              <a:ext cx="335991" cy="1588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" name="Group 70"/>
          <p:cNvGrpSpPr/>
          <p:nvPr/>
        </p:nvGrpSpPr>
        <p:grpSpPr>
          <a:xfrm>
            <a:off x="6045200" y="2923687"/>
            <a:ext cx="2908300" cy="724678"/>
            <a:chOff x="6045200" y="2923687"/>
            <a:chExt cx="2908300" cy="724678"/>
          </a:xfrm>
        </p:grpSpPr>
        <p:sp>
          <p:nvSpPr>
            <p:cNvPr id="44" name="TextBox 43"/>
            <p:cNvSpPr txBox="1"/>
            <p:nvPr/>
          </p:nvSpPr>
          <p:spPr>
            <a:xfrm>
              <a:off x="6045200" y="2923687"/>
              <a:ext cx="2908300" cy="33855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  <a:latin typeface="Helvetica Neue Medium"/>
                  <a:cs typeface="Helvetica Neue Medium"/>
                </a:rPr>
                <a:t>Makes me feel good</a:t>
              </a:r>
              <a:endParaRPr lang="en-US" sz="1600" dirty="0">
                <a:solidFill>
                  <a:srgbClr val="000000"/>
                </a:solidFill>
                <a:latin typeface="Helvetica Neue Medium"/>
                <a:cs typeface="Helvetica Neue Medium"/>
              </a:endParaRPr>
            </a:p>
          </p:txBody>
        </p:sp>
        <p:cxnSp>
          <p:nvCxnSpPr>
            <p:cNvPr id="59" name="Straight Arrow Connector 58"/>
            <p:cNvCxnSpPr/>
            <p:nvPr/>
          </p:nvCxnSpPr>
          <p:spPr>
            <a:xfrm rot="5400000">
              <a:off x="7328977" y="3479576"/>
              <a:ext cx="335991" cy="1588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Group 71"/>
          <p:cNvGrpSpPr/>
          <p:nvPr/>
        </p:nvGrpSpPr>
        <p:grpSpPr>
          <a:xfrm>
            <a:off x="6045200" y="2209415"/>
            <a:ext cx="2908300" cy="714271"/>
            <a:chOff x="6045200" y="2209415"/>
            <a:chExt cx="2908300" cy="714271"/>
          </a:xfrm>
        </p:grpSpPr>
        <p:sp>
          <p:nvSpPr>
            <p:cNvPr id="43" name="TextBox 42"/>
            <p:cNvSpPr txBox="1"/>
            <p:nvPr/>
          </p:nvSpPr>
          <p:spPr>
            <a:xfrm>
              <a:off x="6045200" y="2209415"/>
              <a:ext cx="2908300" cy="33855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  <a:latin typeface="Helvetica Neue Medium"/>
                  <a:cs typeface="Helvetica Neue Medium"/>
                </a:rPr>
                <a:t>Own health</a:t>
              </a:r>
              <a:endParaRPr lang="en-US" sz="1600" dirty="0">
                <a:solidFill>
                  <a:srgbClr val="000000"/>
                </a:solidFill>
                <a:latin typeface="Helvetica Neue Medium"/>
                <a:cs typeface="Helvetica Neue Medium"/>
              </a:endParaRPr>
            </a:p>
          </p:txBody>
        </p:sp>
        <p:cxnSp>
          <p:nvCxnSpPr>
            <p:cNvPr id="60" name="Straight Arrow Connector 59"/>
            <p:cNvCxnSpPr/>
            <p:nvPr/>
          </p:nvCxnSpPr>
          <p:spPr>
            <a:xfrm rot="5400000">
              <a:off x="7327389" y="2754897"/>
              <a:ext cx="335991" cy="1588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" name="Group 72"/>
          <p:cNvGrpSpPr/>
          <p:nvPr/>
        </p:nvGrpSpPr>
        <p:grpSpPr>
          <a:xfrm>
            <a:off x="6045200" y="1493387"/>
            <a:ext cx="2908300" cy="716029"/>
            <a:chOff x="6045200" y="1493387"/>
            <a:chExt cx="2908300" cy="716029"/>
          </a:xfrm>
        </p:grpSpPr>
        <p:sp>
          <p:nvSpPr>
            <p:cNvPr id="42" name="TextBox 41"/>
            <p:cNvSpPr txBox="1"/>
            <p:nvPr/>
          </p:nvSpPr>
          <p:spPr>
            <a:xfrm>
              <a:off x="6045200" y="1493387"/>
              <a:ext cx="2908300" cy="33855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rgbClr val="000000"/>
                  </a:solidFill>
                  <a:latin typeface="Helvetica Neue Medium"/>
                  <a:cs typeface="Helvetica Neue Medium"/>
                </a:rPr>
                <a:t>Quality of life</a:t>
              </a:r>
              <a:endParaRPr lang="en-US" sz="1600" dirty="0">
                <a:solidFill>
                  <a:srgbClr val="000000"/>
                </a:solidFill>
                <a:latin typeface="Helvetica Neue Medium"/>
                <a:cs typeface="Helvetica Neue Medium"/>
              </a:endParaRPr>
            </a:p>
          </p:txBody>
        </p:sp>
        <p:cxnSp>
          <p:nvCxnSpPr>
            <p:cNvPr id="61" name="Straight Arrow Connector 60"/>
            <p:cNvCxnSpPr/>
            <p:nvPr/>
          </p:nvCxnSpPr>
          <p:spPr>
            <a:xfrm rot="5400000">
              <a:off x="7325801" y="2040627"/>
              <a:ext cx="335991" cy="1588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TextBox 61"/>
          <p:cNvSpPr txBox="1"/>
          <p:nvPr/>
        </p:nvSpPr>
        <p:spPr>
          <a:xfrm rot="16200000">
            <a:off x="7006943" y="2187522"/>
            <a:ext cx="1451735" cy="307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latin typeface="Helvetica Neue"/>
                <a:cs typeface="Helvetica Neue"/>
              </a:rPr>
              <a:t>Self knowledge</a:t>
            </a:r>
            <a:endParaRPr lang="en-US" sz="1400" i="1" dirty="0">
              <a:latin typeface="Helvetica Neue"/>
              <a:cs typeface="Helvetica Neue"/>
            </a:endParaRPr>
          </a:p>
        </p:txBody>
      </p:sp>
      <p:sp>
        <p:nvSpPr>
          <p:cNvPr id="63" name="TextBox 62"/>
          <p:cNvSpPr txBox="1"/>
          <p:nvPr/>
        </p:nvSpPr>
        <p:spPr>
          <a:xfrm rot="16200000">
            <a:off x="6842220" y="4321569"/>
            <a:ext cx="17811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Helvetica Neue"/>
                <a:cs typeface="Helvetica Neue"/>
              </a:rPr>
              <a:t>Product knowledge</a:t>
            </a:r>
            <a:endParaRPr lang="en-US" sz="1400" i="1" dirty="0">
              <a:latin typeface="Helvetica Neue"/>
              <a:cs typeface="Helvetica Neue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6045200" y="6311900"/>
            <a:ext cx="3098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i="1" dirty="0" smtClean="0">
                <a:latin typeface="Helvetica Neue Light"/>
                <a:cs typeface="Helvetica Neue Light"/>
              </a:rPr>
              <a:t>Model adapted from </a:t>
            </a:r>
            <a:r>
              <a:rPr lang="en-US" sz="1200" i="1" dirty="0" err="1" smtClean="0">
                <a:latin typeface="Helvetica Neue Light"/>
                <a:cs typeface="Helvetica Neue Light"/>
              </a:rPr>
              <a:t>Gutman</a:t>
            </a:r>
            <a:r>
              <a:rPr lang="en-US" sz="1200" i="1" dirty="0" smtClean="0">
                <a:latin typeface="Helvetica Neue Light"/>
                <a:cs typeface="Helvetica Neue Light"/>
              </a:rPr>
              <a:t> (1982)</a:t>
            </a:r>
            <a:endParaRPr lang="en-US" sz="1200" i="1" dirty="0">
              <a:latin typeface="Helvetica Neue Light"/>
              <a:cs typeface="Helvetica Neue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8195 0 " pathEditMode="relative" ptsTypes="AA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8195 0 " pathEditMode="relative" ptsTypes="AA">
                                      <p:cBhvr>
                                        <p:cTn id="5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8195 0 " pathEditMode="relative" ptsTypes="AA">
                                      <p:cBhvr>
                                        <p:cTn id="6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8195 0 " pathEditMode="relative" ptsTypes="AA">
                                      <p:cBhvr>
                                        <p:cTn id="6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8195 0 " pathEditMode="relative" ptsTypes="AA">
                                      <p:cBhvr>
                                        <p:cTn id="6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8195 0 " pathEditMode="relative" ptsTypes="AA">
                                      <p:cBhvr>
                                        <p:cTn id="67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8195 0 " pathEditMode="relative" ptsTypes="AA">
                                      <p:cBhvr>
                                        <p:cTn id="6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8195 0 " pathEditMode="relative" ptsTypes="AA">
                                      <p:cBhvr>
                                        <p:cTn id="7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8195 0 " pathEditMode="relative" ptsTypes="AA">
                                      <p:cBhvr>
                                        <p:cTn id="73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8195 0 " pathEditMode="relative" ptsTypes="AA">
                                      <p:cBhvr>
                                        <p:cTn id="7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8195 0 " pathEditMode="relative" ptsTypes="AA">
                                      <p:cBhvr>
                                        <p:cTn id="7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8195 0 " pathEditMode="relative" ptsTypes="AA">
                                      <p:cBhvr>
                                        <p:cTn id="79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47" grpId="0" animBg="1"/>
      <p:bldP spid="47" grpId="1" animBg="1"/>
      <p:bldP spid="62" grpId="0"/>
      <p:bldP spid="63" grpId="0"/>
      <p:bldP spid="7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Accessing Knowledge</a:t>
            </a:r>
            <a:endParaRPr lang="en-US" dirty="0"/>
          </a:p>
        </p:txBody>
      </p:sp>
      <p:pic>
        <p:nvPicPr>
          <p:cNvPr id="5" name="Picture 4" descr="generating knowled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2470370"/>
            <a:ext cx="8217424" cy="252073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816600" y="6311900"/>
            <a:ext cx="3327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i="1" dirty="0" err="1" smtClean="0">
                <a:latin typeface="Helvetica Neue Light"/>
                <a:cs typeface="Helvetica Neue Light"/>
              </a:rPr>
              <a:t>Sleeswick</a:t>
            </a:r>
            <a:r>
              <a:rPr lang="en-US" sz="1200" i="1" dirty="0" smtClean="0">
                <a:latin typeface="Helvetica Neue Light"/>
                <a:cs typeface="Helvetica Neue Light"/>
              </a:rPr>
              <a:t> et al. 2005</a:t>
            </a:r>
            <a:endParaRPr lang="en-US" sz="1200" i="1" dirty="0">
              <a:latin typeface="Helvetica Neue Light"/>
              <a:cs typeface="Helvetica Neue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UXM Process</a:t>
            </a:r>
            <a:endParaRPr lang="en-US" dirty="0"/>
          </a:p>
        </p:txBody>
      </p:sp>
      <p:pic>
        <p:nvPicPr>
          <p:cNvPr id="4" name="Picture 3" descr="Ladd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92100" y="1733327"/>
            <a:ext cx="4479651" cy="462925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82851" y="5275372"/>
            <a:ext cx="2908300" cy="3385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Helvetica Neue Medium"/>
                <a:cs typeface="Helvetica Neue Medium"/>
              </a:rPr>
              <a:t>Pre-use questionnaire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682851" y="4530656"/>
            <a:ext cx="2908300" cy="3385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Helvetica Neue Medium"/>
                <a:cs typeface="Helvetica Neue Medium"/>
              </a:rPr>
              <a:t>Interaction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82851" y="2502426"/>
            <a:ext cx="2908300" cy="83099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Helvetica Neue Medium"/>
                <a:cs typeface="Helvetica Neue Medium"/>
              </a:rPr>
              <a:t>Laddering</a:t>
            </a:r>
          </a:p>
          <a:p>
            <a:pPr algn="ctr"/>
            <a:r>
              <a:rPr lang="en-US" sz="1600" dirty="0" smtClean="0">
                <a:latin typeface="Helvetica Neue Medium"/>
                <a:cs typeface="Helvetica Neue Medium"/>
              </a:rPr>
              <a:t>Positive and negative attributes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82851" y="1782872"/>
            <a:ext cx="2908300" cy="3385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Helvetica Neue Medium"/>
                <a:cs typeface="Helvetica Neue Medium"/>
              </a:rPr>
              <a:t>Generating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 rot="16200000" flipV="1">
            <a:off x="5932470" y="4329130"/>
            <a:ext cx="406162" cy="2901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rot="16200000" flipV="1">
            <a:off x="5932470" y="5070840"/>
            <a:ext cx="406162" cy="2901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rot="16200000" flipV="1">
            <a:off x="5951402" y="2291425"/>
            <a:ext cx="368300" cy="2901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682851" y="3788945"/>
            <a:ext cx="2908300" cy="3385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Helvetica Neue Medium"/>
                <a:cs typeface="Helvetica Neue Medium"/>
              </a:rPr>
              <a:t>Post-use questionnaire</a:t>
            </a:r>
          </a:p>
        </p:txBody>
      </p:sp>
      <p:cxnSp>
        <p:nvCxnSpPr>
          <p:cNvPr id="27" name="Straight Arrow Connector 26"/>
          <p:cNvCxnSpPr/>
          <p:nvPr/>
        </p:nvCxnSpPr>
        <p:spPr>
          <a:xfrm rot="16200000" flipV="1">
            <a:off x="5932470" y="3559013"/>
            <a:ext cx="406162" cy="2901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233508614_52027e9e6f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68763">
            <a:off x="2933398" y="3940911"/>
            <a:ext cx="2458712" cy="1844034"/>
          </a:xfrm>
          <a:prstGeom prst="rect">
            <a:avLst/>
          </a:prstGeom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 descr="prid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981840">
            <a:off x="27946" y="3595177"/>
            <a:ext cx="2571878" cy="1928306"/>
          </a:xfrm>
          <a:prstGeom prst="rect">
            <a:avLst/>
          </a:prstGeom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6" descr="club_phon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927916">
            <a:off x="4985291" y="3418703"/>
            <a:ext cx="2706839" cy="1802797"/>
          </a:xfrm>
          <a:prstGeom prst="rect">
            <a:avLst/>
          </a:prstGeom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speed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871164">
            <a:off x="6938659" y="3402962"/>
            <a:ext cx="2445709" cy="1834282"/>
          </a:xfrm>
          <a:prstGeom prst="rect">
            <a:avLst/>
          </a:prstGeom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UXM Tools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“UXM </a:t>
            </a:r>
            <a:r>
              <a:rPr lang="en-US" sz="2400" dirty="0" err="1" smtClean="0"/>
              <a:t>Associator</a:t>
            </a:r>
            <a:r>
              <a:rPr lang="en-US" sz="2400" dirty="0" smtClean="0"/>
              <a:t>”</a:t>
            </a:r>
          </a:p>
          <a:p>
            <a:pPr lvl="1"/>
            <a:r>
              <a:rPr lang="en-US" sz="2000" dirty="0" smtClean="0"/>
              <a:t>selection of </a:t>
            </a:r>
            <a:r>
              <a:rPr lang="en-US" sz="2000" dirty="0" err="1" smtClean="0"/>
              <a:t>x</a:t>
            </a:r>
            <a:r>
              <a:rPr lang="en-US" sz="2000" dirty="0" smtClean="0"/>
              <a:t> images</a:t>
            </a:r>
          </a:p>
          <a:p>
            <a:pPr lvl="1"/>
            <a:r>
              <a:rPr lang="en-US" sz="2000" dirty="0" smtClean="0"/>
              <a:t>experiential aspects (positive-negative) based on </a:t>
            </a:r>
            <a:r>
              <a:rPr lang="en-US" sz="2000" dirty="0" err="1" smtClean="0"/>
              <a:t>Hassenzahl’s</a:t>
            </a:r>
            <a:r>
              <a:rPr lang="en-US" sz="2000" dirty="0" smtClean="0"/>
              <a:t> hedonic quality items as starting reference for creation… </a:t>
            </a:r>
          </a:p>
          <a:p>
            <a:pPr lvl="1"/>
            <a:endParaRPr lang="en-US" sz="2000" dirty="0" smtClean="0"/>
          </a:p>
        </p:txBody>
      </p:sp>
      <p:pic>
        <p:nvPicPr>
          <p:cNvPr id="4" name="Picture 3" descr="danger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661407">
            <a:off x="5624063" y="4565551"/>
            <a:ext cx="2743200" cy="1822704"/>
          </a:xfrm>
          <a:prstGeom prst="rect">
            <a:avLst/>
          </a:prstGeom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 descr="expectations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302368">
            <a:off x="1437534" y="4316340"/>
            <a:ext cx="2550397" cy="1701095"/>
          </a:xfrm>
          <a:prstGeom prst="rect">
            <a:avLst/>
          </a:prstGeom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UXM Tool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UXM Generator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514600" y="3314700"/>
            <a:ext cx="2095500" cy="281146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Framework for analysis…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400" dirty="0" smtClean="0"/>
              <a:t>…could be similar to this?</a:t>
            </a:r>
            <a:endParaRPr lang="en-US" sz="2400" dirty="0"/>
          </a:p>
        </p:txBody>
      </p:sp>
      <p:pic>
        <p:nvPicPr>
          <p:cNvPr id="6" name="Picture 5" descr="UseValu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2417030"/>
            <a:ext cx="8229600" cy="28912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816600" y="6311900"/>
            <a:ext cx="3327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i="1" dirty="0" err="1" smtClean="0">
                <a:latin typeface="Helvetica Neue Light"/>
                <a:cs typeface="Helvetica Neue Light"/>
              </a:rPr>
              <a:t>Boztepe</a:t>
            </a:r>
            <a:r>
              <a:rPr lang="en-US" sz="1200" i="1" dirty="0" smtClean="0">
                <a:latin typeface="Helvetica Neue Light"/>
                <a:cs typeface="Helvetica Neue Light"/>
              </a:rPr>
              <a:t> (2007) adapted from Holbrook (1999) </a:t>
            </a:r>
            <a:endParaRPr lang="en-US" sz="1200" i="1" dirty="0">
              <a:latin typeface="Helvetica Neue Light"/>
              <a:cs typeface="Helvetica Neue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Presentation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Presentation_Template.potx</Template>
  <TotalTime>3497</TotalTime>
  <Words>934</Words>
  <Application>Microsoft Macintosh PowerPoint</Application>
  <PresentationFormat>On-screen Show (4:3)</PresentationFormat>
  <Paragraphs>135</Paragraphs>
  <Slides>14</Slides>
  <Notes>9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Presentation_Template</vt:lpstr>
      <vt:lpstr>UX Madness</vt:lpstr>
      <vt:lpstr>What is UXM?</vt:lpstr>
      <vt:lpstr>What is UXM?</vt:lpstr>
      <vt:lpstr>What does UXM do?</vt:lpstr>
      <vt:lpstr>Prerequisites for UXM</vt:lpstr>
      <vt:lpstr>The realm of UXM…</vt:lpstr>
      <vt:lpstr>The realm of UXM…</vt:lpstr>
      <vt:lpstr>Eliciting personal meaning</vt:lpstr>
      <vt:lpstr>Eliciting personal meanings</vt:lpstr>
      <vt:lpstr>Accessing Knowledge</vt:lpstr>
      <vt:lpstr>UXM Process</vt:lpstr>
      <vt:lpstr>UXM Tools 1</vt:lpstr>
      <vt:lpstr>UXM Tool 2</vt:lpstr>
      <vt:lpstr>Framework for analysis…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UX Madness</dc:title>
  <dc:creator>Lutz Gegner</dc:creator>
  <cp:lastModifiedBy>Lutz Gegner</cp:lastModifiedBy>
  <cp:revision>5</cp:revision>
  <dcterms:created xsi:type="dcterms:W3CDTF">2010-06-16T10:37:14Z</dcterms:created>
  <dcterms:modified xsi:type="dcterms:W3CDTF">2010-06-17T22:11:35Z</dcterms:modified>
</cp:coreProperties>
</file>